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9"/>
  </p:notesMasterIdLst>
  <p:handoutMasterIdLst>
    <p:handoutMasterId r:id="rId30"/>
  </p:handoutMasterIdLst>
  <p:sldIdLst>
    <p:sldId id="1923" r:id="rId5"/>
    <p:sldId id="1983" r:id="rId6"/>
    <p:sldId id="1981" r:id="rId7"/>
    <p:sldId id="1984" r:id="rId8"/>
    <p:sldId id="2009" r:id="rId9"/>
    <p:sldId id="1985" r:id="rId10"/>
    <p:sldId id="1996" r:id="rId11"/>
    <p:sldId id="1987" r:id="rId12"/>
    <p:sldId id="1988" r:id="rId13"/>
    <p:sldId id="1991" r:id="rId14"/>
    <p:sldId id="2008" r:id="rId15"/>
    <p:sldId id="2011" r:id="rId16"/>
    <p:sldId id="1993" r:id="rId17"/>
    <p:sldId id="2005" r:id="rId18"/>
    <p:sldId id="1990" r:id="rId19"/>
    <p:sldId id="1992" r:id="rId20"/>
    <p:sldId id="2003" r:id="rId21"/>
    <p:sldId id="2010" r:id="rId22"/>
    <p:sldId id="2000" r:id="rId23"/>
    <p:sldId id="1998" r:id="rId24"/>
    <p:sldId id="2006" r:id="rId25"/>
    <p:sldId id="1999" r:id="rId26"/>
    <p:sldId id="2007" r:id="rId27"/>
    <p:sldId id="20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1AFF043-CBB1-48F9-380A-B6E271E51C25}" name="Rabinder Bhachu" initials="RB" userId="S::rabinderbhachu@england.nhs.uk::4cdface2-5b47-4103-9e17-9866a3a3c0f7" providerId="AD"/>
  <p188:author id="{1A47F58E-52CF-0411-FCD3-9CBCE186EF8B}" name="Katherine Fisher" initials="KF" userId="S::Katherine.Fisher@ipsos.com::cccb9a01-84e3-4c67-b7b6-0bcbef4b31d6" providerId="AD"/>
  <p188:author id="{0C79C5A5-20F2-1551-200C-DECA8BDD9CAF}" name="Joanna Barry" initials="JB" userId="S::joanna.barry4@england.nhs.uk::86ef7a5e-883e-4ccd-953a-04fee74b3834" providerId="AD"/>
  <p188:author id="{436EF7B2-6D9A-B1FE-86AB-8FD286987D63}" name="Anna Reid" initials="AR" userId="S::Anna.Reid@ipsos.com::61313927-c84b-4d14-b945-98f70f9750d4"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99DDEB"/>
    <a:srgbClr val="F6F8F8"/>
    <a:srgbClr val="425563"/>
    <a:srgbClr val="80D2CC"/>
    <a:srgbClr val="99DBD6"/>
    <a:srgbClr val="80D4E7"/>
    <a:srgbClr val="005EB8"/>
    <a:srgbClr val="E8EDEE"/>
    <a:srgbClr val="82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2" autoAdjust="0"/>
    <p:restoredTop sz="94660"/>
  </p:normalViewPr>
  <p:slideViewPr>
    <p:cSldViewPr snapToGrid="0">
      <p:cViewPr varScale="1">
        <p:scale>
          <a:sx n="101" d="100"/>
          <a:sy n="101" d="100"/>
        </p:scale>
        <p:origin x="96"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27/03/2024</a:t>
            </a:fld>
            <a:endParaRPr lang="en-GB" dirty="0"/>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dirty="0"/>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27/03/2024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dirty="0"/>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dirty="0"/>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dirty="0"/>
          </a:p>
        </p:txBody>
      </p:sp>
    </p:spTree>
    <p:extLst>
      <p:ext uri="{BB962C8B-B14F-4D97-AF65-F5344CB8AC3E}">
        <p14:creationId xmlns:p14="http://schemas.microsoft.com/office/powerpoint/2010/main" val="1734873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dirty="0"/>
          </a:p>
        </p:txBody>
      </p:sp>
    </p:spTree>
    <p:extLst>
      <p:ext uri="{BB962C8B-B14F-4D97-AF65-F5344CB8AC3E}">
        <p14:creationId xmlns:p14="http://schemas.microsoft.com/office/powerpoint/2010/main" val="242587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dirty="0"/>
          </a:p>
        </p:txBody>
      </p:sp>
    </p:spTree>
    <p:extLst>
      <p:ext uri="{BB962C8B-B14F-4D97-AF65-F5344CB8AC3E}">
        <p14:creationId xmlns:p14="http://schemas.microsoft.com/office/powerpoint/2010/main" val="139626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dirty="0"/>
          </a:p>
        </p:txBody>
      </p:sp>
    </p:spTree>
    <p:extLst>
      <p:ext uri="{BB962C8B-B14F-4D97-AF65-F5344CB8AC3E}">
        <p14:creationId xmlns:p14="http://schemas.microsoft.com/office/powerpoint/2010/main" val="3343424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dirty="0"/>
          </a:p>
        </p:txBody>
      </p:sp>
    </p:spTree>
    <p:extLst>
      <p:ext uri="{BB962C8B-B14F-4D97-AF65-F5344CB8AC3E}">
        <p14:creationId xmlns:p14="http://schemas.microsoft.com/office/powerpoint/2010/main" val="119067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dirty="0"/>
          </a:p>
        </p:txBody>
      </p:sp>
    </p:spTree>
    <p:extLst>
      <p:ext uri="{BB962C8B-B14F-4D97-AF65-F5344CB8AC3E}">
        <p14:creationId xmlns:p14="http://schemas.microsoft.com/office/powerpoint/2010/main" val="3928106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dirty="0"/>
          </a:p>
        </p:txBody>
      </p:sp>
    </p:spTree>
    <p:extLst>
      <p:ext uri="{BB962C8B-B14F-4D97-AF65-F5344CB8AC3E}">
        <p14:creationId xmlns:p14="http://schemas.microsoft.com/office/powerpoint/2010/main" val="217322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dirty="0"/>
          </a:p>
        </p:txBody>
      </p:sp>
    </p:spTree>
    <p:extLst>
      <p:ext uri="{BB962C8B-B14F-4D97-AF65-F5344CB8AC3E}">
        <p14:creationId xmlns:p14="http://schemas.microsoft.com/office/powerpoint/2010/main" val="237438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dirty="0"/>
          </a:p>
        </p:txBody>
      </p:sp>
    </p:spTree>
    <p:extLst>
      <p:ext uri="{BB962C8B-B14F-4D97-AF65-F5344CB8AC3E}">
        <p14:creationId xmlns:p14="http://schemas.microsoft.com/office/powerpoint/2010/main" val="3187076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dirty="0"/>
          </a:p>
        </p:txBody>
      </p:sp>
    </p:spTree>
    <p:extLst>
      <p:ext uri="{BB962C8B-B14F-4D97-AF65-F5344CB8AC3E}">
        <p14:creationId xmlns:p14="http://schemas.microsoft.com/office/powerpoint/2010/main" val="10048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dirty="0"/>
          </a:p>
        </p:txBody>
      </p:sp>
    </p:spTree>
    <p:extLst>
      <p:ext uri="{BB962C8B-B14F-4D97-AF65-F5344CB8AC3E}">
        <p14:creationId xmlns:p14="http://schemas.microsoft.com/office/powerpoint/2010/main" val="103808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dirty="0"/>
          </a:p>
        </p:txBody>
      </p:sp>
    </p:spTree>
    <p:extLst>
      <p:ext uri="{BB962C8B-B14F-4D97-AF65-F5344CB8AC3E}">
        <p14:creationId xmlns:p14="http://schemas.microsoft.com/office/powerpoint/2010/main" val="1656451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dirty="0"/>
          </a:p>
        </p:txBody>
      </p:sp>
    </p:spTree>
    <p:extLst>
      <p:ext uri="{BB962C8B-B14F-4D97-AF65-F5344CB8AC3E}">
        <p14:creationId xmlns:p14="http://schemas.microsoft.com/office/powerpoint/2010/main" val="3062454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22</a:t>
            </a:fld>
            <a:endParaRPr lang="en-GB" dirty="0"/>
          </a:p>
        </p:txBody>
      </p:sp>
    </p:spTree>
    <p:extLst>
      <p:ext uri="{BB962C8B-B14F-4D97-AF65-F5344CB8AC3E}">
        <p14:creationId xmlns:p14="http://schemas.microsoft.com/office/powerpoint/2010/main" val="427885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23</a:t>
            </a:fld>
            <a:endParaRPr lang="en-GB" dirty="0"/>
          </a:p>
        </p:txBody>
      </p:sp>
    </p:spTree>
    <p:extLst>
      <p:ext uri="{BB962C8B-B14F-4D97-AF65-F5344CB8AC3E}">
        <p14:creationId xmlns:p14="http://schemas.microsoft.com/office/powerpoint/2010/main" val="1349404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dirty="0"/>
          </a:p>
        </p:txBody>
      </p:sp>
    </p:spTree>
    <p:extLst>
      <p:ext uri="{BB962C8B-B14F-4D97-AF65-F5344CB8AC3E}">
        <p14:creationId xmlns:p14="http://schemas.microsoft.com/office/powerpoint/2010/main" val="425568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dirty="0"/>
          </a:p>
        </p:txBody>
      </p:sp>
    </p:spTree>
    <p:extLst>
      <p:ext uri="{BB962C8B-B14F-4D97-AF65-F5344CB8AC3E}">
        <p14:creationId xmlns:p14="http://schemas.microsoft.com/office/powerpoint/2010/main" val="198942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dirty="0"/>
          </a:p>
        </p:txBody>
      </p:sp>
    </p:spTree>
    <p:extLst>
      <p:ext uri="{BB962C8B-B14F-4D97-AF65-F5344CB8AC3E}">
        <p14:creationId xmlns:p14="http://schemas.microsoft.com/office/powerpoint/2010/main" val="70204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dirty="0"/>
          </a:p>
        </p:txBody>
      </p:sp>
    </p:spTree>
    <p:extLst>
      <p:ext uri="{BB962C8B-B14F-4D97-AF65-F5344CB8AC3E}">
        <p14:creationId xmlns:p14="http://schemas.microsoft.com/office/powerpoint/2010/main" val="250910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dirty="0"/>
          </a:p>
        </p:txBody>
      </p:sp>
    </p:spTree>
    <p:extLst>
      <p:ext uri="{BB962C8B-B14F-4D97-AF65-F5344CB8AC3E}">
        <p14:creationId xmlns:p14="http://schemas.microsoft.com/office/powerpoint/2010/main" val="184313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dirty="0"/>
          </a:p>
        </p:txBody>
      </p:sp>
    </p:spTree>
    <p:extLst>
      <p:ext uri="{BB962C8B-B14F-4D97-AF65-F5344CB8AC3E}">
        <p14:creationId xmlns:p14="http://schemas.microsoft.com/office/powerpoint/2010/main" val="805026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dirty="0"/>
          </a:p>
        </p:txBody>
      </p:sp>
    </p:spTree>
    <p:extLst>
      <p:ext uri="{BB962C8B-B14F-4D97-AF65-F5344CB8AC3E}">
        <p14:creationId xmlns:p14="http://schemas.microsoft.com/office/powerpoint/2010/main" val="425008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n-GB"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dirty="0"/>
          </a:p>
        </p:txBody>
      </p:sp>
    </p:spTree>
    <p:extLst>
      <p:ext uri="{BB962C8B-B14F-4D97-AF65-F5344CB8AC3E}">
        <p14:creationId xmlns:p14="http://schemas.microsoft.com/office/powerpoint/2010/main" val="3375426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27/03/2024</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iabetessurvey.co.uk/meet-the-survey-tea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diabetessurvey.co.uk/" TargetMode="External"/><Relationship Id="rId4" Type="http://schemas.openxmlformats.org/officeDocument/2006/relationships/hyperlink" Target="http://www.diabetessurvey.co.uk/accessibility-and-languag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diabetessurvey.co.u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diabetessurvey.co.uk/accessibility-and-languag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mailto:diabetessurvey@ipsos.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diabetessurvey.co.uk/accessibility-and-languag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mailto:diabetessurvey@ipsos.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ngland.nhs.uk/blog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england.digitaldiabetes@nhs.net"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diabetessurvey.co.uk/promote-the-survey" TargetMode="External"/><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9.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7.xml"/></Relationships>
</file>

<file path=ppt/slides/_rels/slide20.xml.rels><?xml version="1.0" encoding="UTF-8" standalone="yes"?>
<Relationships xmlns="http://schemas.openxmlformats.org/package/2006/relationships"><Relationship Id="rId8" Type="http://schemas.openxmlformats.org/officeDocument/2006/relationships/hyperlink" Target="https://diabetessurvey.co.uk/confidentiality-and-data-protection" TargetMode="External"/><Relationship Id="rId3" Type="http://schemas.openxmlformats.org/officeDocument/2006/relationships/hyperlink" Target="https://www.england.nhs.uk/" TargetMode="External"/><Relationship Id="rId7" Type="http://schemas.openxmlformats.org/officeDocument/2006/relationships/hyperlink" Target="https://digital.nhs.uk/services/personal-demographics-servic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digital.nhs.uk/data-and-information/clinical-audits-and-registries/national-diabetes-audit" TargetMode="External"/><Relationship Id="rId5" Type="http://schemas.openxmlformats.org/officeDocument/2006/relationships/hyperlink" Target="https://diabetessurvey.co.uk/" TargetMode="External"/><Relationship Id="rId4" Type="http://schemas.openxmlformats.org/officeDocument/2006/relationships/hyperlink" Target="https://www.ipsos.com/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diabetessurvey.co.uk/accessibility-and-languag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england.nhs.uk/contact-us/feedback-and-complaints/complaint/#complain" TargetMode="External"/><Relationship Id="rId5" Type="http://schemas.openxmlformats.org/officeDocument/2006/relationships/hyperlink" Target="https://www.england.nhs.uk/contact-us/about-nhs-services/contact-your-local-integrated-care-board-icb/" TargetMode="External"/><Relationship Id="rId4" Type="http://schemas.openxmlformats.org/officeDocument/2006/relationships/hyperlink" Target="https://www.nhs.uk/contact-us/nhs-website-info-qualit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ngland.nhs.uk/contact-us/privacy-notic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diabetessurvey.co.uk/confidentiality-and-data-protec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ngland.nhs.uk/contact-us/privacy-notic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mailto:casework@ico.org.uk" TargetMode="External"/><Relationship Id="rId4" Type="http://schemas.openxmlformats.org/officeDocument/2006/relationships/hyperlink" Target="https://ico.org.uk/global/contact-u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england.digitaldiabetes@nhs.net"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mailto:diabetessurvey@ipso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diabetessurvey.co.uk/promote-the-surve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mailto:diabetessurvey@ipsos.com" TargetMode="External"/><Relationship Id="rId4" Type="http://schemas.openxmlformats.org/officeDocument/2006/relationships/hyperlink" Target="mailto:england.digitaldiabetes@nhs.ne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diabetessurvey.co.u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diabetessurvey.co.u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diabetessurvey.co.uk/promote-the-survey"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diabetessurvey.co.uk/promote-the-survey" TargetMode="External"/><Relationship Id="rId7" Type="http://schemas.openxmlformats.org/officeDocument/2006/relationships/hyperlink" Target="http://www.diabetessurvey.co.u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diabetessurvey.co.uk/confidentiality-and-data-protection" TargetMode="External"/><Relationship Id="rId5" Type="http://schemas.openxmlformats.org/officeDocument/2006/relationships/hyperlink" Target="http://www.diabetessurvey.co.uk/accessibility-and-language" TargetMode="External"/><Relationship Id="rId4" Type="http://schemas.openxmlformats.org/officeDocument/2006/relationships/hyperlink" Target="mailto:diabetessurvey@ipsos.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diabetessurvey.co.uk/accessibility-and-languag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diabetessurvey.co.uk/" TargetMode="External"/><Relationship Id="rId4" Type="http://schemas.openxmlformats.org/officeDocument/2006/relationships/hyperlink" Target="http://www.diabetessurvey.co.uk/confidentiality-and-data-prot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1432140"/>
            <a:ext cx="5219292" cy="2507695"/>
          </a:xfrm>
        </p:spPr>
        <p:txBody>
          <a:bodyPr/>
          <a:lstStyle/>
          <a:p>
            <a:pPr>
              <a:lnSpc>
                <a:spcPts val="4240"/>
              </a:lnSpc>
            </a:pPr>
            <a:r>
              <a:rPr lang="en-US" sz="4800" dirty="0">
                <a:solidFill>
                  <a:schemeClr val="accent1"/>
                </a:solidFill>
                <a:latin typeface="Arial" panose="020B0604020202020204" pitchFamily="34" charset="0"/>
                <a:cs typeface="Arial" panose="020B0604020202020204" pitchFamily="34" charset="0"/>
              </a:rPr>
              <a:t>National Diabetes Experience Survey 2024</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0" y="4172012"/>
            <a:ext cx="6193652" cy="1595455"/>
          </a:xfrm>
        </p:spPr>
        <p:txBody>
          <a:bodyPr>
            <a:normAutofit/>
          </a:bodyPr>
          <a:lstStyle/>
          <a:p>
            <a:r>
              <a:rPr lang="en-GB" sz="3600" b="1" dirty="0">
                <a:solidFill>
                  <a:schemeClr val="accent1"/>
                </a:solidFill>
              </a:rPr>
              <a:t>Communications Toolkit</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BLOG COPY</a:t>
            </a:r>
          </a:p>
        </p:txBody>
      </p:sp>
      <p:sp>
        <p:nvSpPr>
          <p:cNvPr id="2" name="TextBox 1">
            <a:extLst>
              <a:ext uri="{FF2B5EF4-FFF2-40B4-BE49-F238E27FC236}">
                <a16:creationId xmlns:a16="http://schemas.microsoft.com/office/drawing/2014/main" id="{F119A179-D5D3-9D69-44C2-1E16F98705DF}"/>
              </a:ext>
            </a:extLst>
          </p:cNvPr>
          <p:cNvSpPr txBox="1"/>
          <p:nvPr/>
        </p:nvSpPr>
        <p:spPr>
          <a:xfrm>
            <a:off x="360219" y="1020929"/>
            <a:ext cx="11368557" cy="492443"/>
          </a:xfrm>
          <a:prstGeom prst="rect">
            <a:avLst/>
          </a:prstGeom>
          <a:noFill/>
        </p:spPr>
        <p:txBody>
          <a:bodyPr wrap="square" lIns="91440" tIns="45720" rIns="91440" bIns="45720" rtlCol="0" anchor="t">
            <a:spAutoFit/>
          </a:bodyPr>
          <a:lstStyle/>
          <a:p>
            <a:r>
              <a:rPr lang="en-GB" sz="1300" dirty="0">
                <a:solidFill>
                  <a:schemeClr val="bg2">
                    <a:lumMod val="25000"/>
                  </a:schemeClr>
                </a:solidFill>
                <a:latin typeface="Arial"/>
                <a:cs typeface="Arial"/>
              </a:rPr>
              <a:t>This content has been developed for use on webpages and can be adapted for your local audience with inclusion of local case studies. The content has been written to be suitable for both the NHS as well as other organisations and charities to use.</a:t>
            </a:r>
          </a:p>
        </p:txBody>
      </p:sp>
      <p:sp>
        <p:nvSpPr>
          <p:cNvPr id="4" name="Rectangle 3">
            <a:extLst>
              <a:ext uri="{FF2B5EF4-FFF2-40B4-BE49-F238E27FC236}">
                <a16:creationId xmlns:a16="http://schemas.microsoft.com/office/drawing/2014/main" id="{08C41F31-A923-72F5-A84D-0283EA98B959}"/>
              </a:ext>
            </a:extLst>
          </p:cNvPr>
          <p:cNvSpPr/>
          <p:nvPr/>
        </p:nvSpPr>
        <p:spPr>
          <a:xfrm>
            <a:off x="437465" y="1637876"/>
            <a:ext cx="11360612" cy="4535084"/>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rial"/>
                <a:cs typeface="Arial"/>
              </a:rPr>
              <a:t>The National Diabetes Experience Survey is inviting over </a:t>
            </a:r>
            <a:r>
              <a:rPr lang="en-GB" sz="1200" b="0" i="0" dirty="0">
                <a:solidFill>
                  <a:schemeClr val="tx1"/>
                </a:solidFill>
                <a:effectLst/>
                <a:latin typeface="arial" panose="020B0604020202020204" pitchFamily="34" charset="0"/>
              </a:rPr>
              <a:t>100,000 adults living with type 1 or type 2 diabetes in England to take part in the survey this year to feed back on their experiences of care</a:t>
            </a:r>
            <a:r>
              <a:rPr lang="en-GB" sz="1200" dirty="0">
                <a:solidFill>
                  <a:schemeClr val="tx1"/>
                </a:solidFill>
                <a:latin typeface="Arial"/>
                <a:cs typeface="Arial"/>
              </a:rPr>
              <a:t>. If you are invited, please don’t miss the opportunity to make your voice heard. </a:t>
            </a:r>
          </a:p>
          <a:p>
            <a:endParaRPr lang="en-GB" sz="1200" dirty="0">
              <a:solidFill>
                <a:schemeClr val="tx1"/>
              </a:solidFill>
              <a:latin typeface="Arial"/>
              <a:cs typeface="Arial"/>
            </a:endParaRPr>
          </a:p>
          <a:p>
            <a:pPr algn="l"/>
            <a:r>
              <a:rPr lang="en-GB" sz="1200" dirty="0">
                <a:solidFill>
                  <a:schemeClr val="tx1"/>
                </a:solidFill>
                <a:latin typeface="Arial"/>
                <a:cs typeface="Arial"/>
              </a:rPr>
              <a:t>NHS England developed this important new survey together </a:t>
            </a:r>
            <a:r>
              <a:rPr lang="en-GB" sz="1200" b="0" i="0" dirty="0">
                <a:solidFill>
                  <a:schemeClr val="tx1"/>
                </a:solidFill>
                <a:effectLst/>
                <a:latin typeface="arial" panose="020B0604020202020204" pitchFamily="34" charset="0"/>
              </a:rPr>
              <a:t>with people living with type 1 and type 2 diabetes, carers of those living with diabetes, healthcare professionals, and local providers. Together, they form the survey Advisory Group. Below are some quotes explaining why this survey is important to them.</a:t>
            </a:r>
          </a:p>
          <a:p>
            <a:pPr algn="l"/>
            <a:endParaRPr lang="en-GB" sz="1200" dirty="0">
              <a:solidFill>
                <a:schemeClr val="tx1"/>
              </a:solidFill>
              <a:highlight>
                <a:srgbClr val="FFFF00"/>
              </a:highlight>
              <a:latin typeface="arial" panose="020B0604020202020204" pitchFamily="34" charset="0"/>
            </a:endParaRPr>
          </a:p>
          <a:p>
            <a:pPr algn="l"/>
            <a:r>
              <a:rPr lang="en-GB" sz="1200" b="1" i="0" dirty="0">
                <a:solidFill>
                  <a:schemeClr val="bg2"/>
                </a:solidFill>
                <a:effectLst/>
                <a:latin typeface="arial" panose="020B0604020202020204" pitchFamily="34" charset="0"/>
              </a:rPr>
              <a:t>[WHEN DRAFTING BLOG, PLEASE INSERT ADVISORY GROUP QUOTES AS REQUIRED USING THE CONTENT ON </a:t>
            </a:r>
            <a:r>
              <a:rPr lang="en-GB" sz="1200" b="1" dirty="0">
                <a:solidFill>
                  <a:schemeClr val="bg2"/>
                </a:solidFill>
                <a:latin typeface="arial" panose="020B0604020202020204" pitchFamily="34" charset="0"/>
              </a:rPr>
              <a:t>SLIDES 11 AND 12</a:t>
            </a:r>
            <a:r>
              <a:rPr lang="en-GB" sz="1200" b="1" i="0" dirty="0">
                <a:solidFill>
                  <a:schemeClr val="bg2"/>
                </a:solidFill>
                <a:effectLst/>
                <a:latin typeface="arial" panose="020B0604020202020204" pitchFamily="34" charset="0"/>
              </a:rPr>
              <a:t>].</a:t>
            </a:r>
          </a:p>
          <a:p>
            <a:pPr algn="l"/>
            <a:endParaRPr lang="en-GB" sz="1200" dirty="0">
              <a:solidFill>
                <a:schemeClr val="tx1"/>
              </a:solidFill>
              <a:highlight>
                <a:srgbClr val="FFFF00"/>
              </a:highlight>
              <a:latin typeface="arial" panose="020B0604020202020204" pitchFamily="34" charset="0"/>
            </a:endParaRPr>
          </a:p>
          <a:p>
            <a:pPr algn="l"/>
            <a:r>
              <a:rPr lang="en-GB" sz="1200" b="0" i="0" dirty="0">
                <a:solidFill>
                  <a:schemeClr val="tx1"/>
                </a:solidFill>
                <a:effectLst/>
                <a:latin typeface="arial" panose="020B0604020202020204" pitchFamily="34" charset="0"/>
              </a:rPr>
              <a:t>For more information, please visit </a:t>
            </a:r>
            <a:r>
              <a:rPr lang="en-GB" sz="1200" dirty="0">
                <a:solidFill>
                  <a:schemeClr val="tx1"/>
                </a:solidFill>
                <a:latin typeface="arial" panose="020B0604020202020204" pitchFamily="34" charset="0"/>
                <a:hlinkClick r:id="rId3">
                  <a:extLst>
                    <a:ext uri="{A12FA001-AC4F-418D-AE19-62706E023703}">
                      <ahyp:hlinkClr xmlns:ahyp="http://schemas.microsoft.com/office/drawing/2018/hyperlinkcolor" val="tx"/>
                    </a:ext>
                  </a:extLst>
                </a:hlinkClick>
              </a:rPr>
              <a:t>www.diabetessurvey.co.uk/meet-the-survey-team</a:t>
            </a:r>
            <a:r>
              <a:rPr lang="en-GB" sz="1200" dirty="0">
                <a:solidFill>
                  <a:schemeClr val="tx1"/>
                </a:solidFill>
                <a:latin typeface="arial" panose="020B0604020202020204" pitchFamily="34" charset="0"/>
              </a:rPr>
              <a:t>. </a:t>
            </a:r>
            <a:endParaRPr lang="en-GB" sz="1200" b="0" i="0" dirty="0">
              <a:solidFill>
                <a:schemeClr val="tx1"/>
              </a:solidFill>
              <a:effectLst/>
              <a:latin typeface="arial" panose="020B0604020202020204" pitchFamily="34" charset="0"/>
            </a:endParaRPr>
          </a:p>
          <a:p>
            <a:br>
              <a:rPr lang="en-GB" sz="1200" dirty="0">
                <a:solidFill>
                  <a:schemeClr val="tx1"/>
                </a:solidFill>
              </a:rPr>
            </a:br>
            <a:r>
              <a:rPr lang="en-GB" sz="12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survey will provide an opportunity to harness user voices into the development of policy and practice.</a:t>
            </a:r>
            <a:r>
              <a:rPr lang="en-GB"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2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NHS England are looking to understand experiences to support the development of a more person-centred policy for delivering healthcare services for people with diabetes.</a:t>
            </a:r>
            <a:r>
              <a:rPr lang="en-GB" sz="1200"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 </a:t>
            </a:r>
            <a:r>
              <a:rPr lang="en-GB" sz="1200" dirty="0">
                <a:solidFill>
                  <a:schemeClr val="tx1"/>
                </a:solidFill>
                <a:latin typeface="Arial"/>
                <a:cs typeface="Arial"/>
              </a:rPr>
              <a:t>The survey has also been designed to help local diabetes services make improvements based on what really matters to people living with diabetes. </a:t>
            </a:r>
          </a:p>
          <a:p>
            <a:pPr fontAlgn="base">
              <a:spcBef>
                <a:spcPts val="600"/>
              </a:spcBef>
            </a:pPr>
            <a:r>
              <a:rPr lang="en-GB" sz="1200" dirty="0">
                <a:solidFill>
                  <a:schemeClr val="tx1"/>
                </a:solidFill>
                <a:latin typeface="Arial"/>
                <a:cs typeface="Arial"/>
              </a:rPr>
              <a:t>If you are invited, you will receive a letter with information about the survey. Please don’t miss the opportunity to </a:t>
            </a:r>
            <a:r>
              <a:rPr lang="en-GB" sz="1200" dirty="0">
                <a:solidFill>
                  <a:schemeClr val="tx1"/>
                </a:solidFill>
                <a:latin typeface="Arial" panose="020B0604020202020204" pitchFamily="34" charset="0"/>
                <a:cs typeface="Arial" panose="020B0604020202020204" pitchFamily="34" charset="0"/>
              </a:rPr>
              <a:t>fill out the questionnaire and have your say. </a:t>
            </a:r>
            <a:r>
              <a:rPr lang="en-GB" sz="1200" dirty="0">
                <a:solidFill>
                  <a:schemeClr val="tx1"/>
                </a:solidFill>
                <a:latin typeface="Arial"/>
                <a:cs typeface="Arial"/>
              </a:rPr>
              <a:t>We need as many people as possible to take part so that the results reflect the views of different people living with diabetes</a:t>
            </a:r>
            <a:r>
              <a:rPr lang="en-GB" sz="1200" b="0" i="0" dirty="0">
                <a:solidFill>
                  <a:schemeClr val="tx1"/>
                </a:solidFill>
                <a:effectLst/>
                <a:latin typeface="arial" panose="020B0604020202020204" pitchFamily="34" charset="0"/>
              </a:rPr>
              <a:t>. Whoever you are, whichever services you access, and whatever your experience of living with diabetes, your opinion is important.</a:t>
            </a:r>
            <a:endParaRPr lang="en-GB" sz="1200" dirty="0">
              <a:solidFill>
                <a:schemeClr val="tx1"/>
              </a:solidFill>
              <a:latin typeface="Arial" panose="020B0604020202020204" pitchFamily="34" charset="0"/>
              <a:cs typeface="Arial" panose="020B0604020202020204" pitchFamily="34" charset="0"/>
            </a:endParaRPr>
          </a:p>
          <a:p>
            <a:pPr fontAlgn="base"/>
            <a:endParaRPr lang="en-GB" sz="1200" dirty="0">
              <a:solidFill>
                <a:schemeClr val="tx1"/>
              </a:solidFill>
              <a:latin typeface="Arial" panose="020B0604020202020204" pitchFamily="34" charset="0"/>
              <a:cs typeface="Arial" panose="020B0604020202020204" pitchFamily="34" charset="0"/>
            </a:endParaRPr>
          </a:p>
          <a:p>
            <a:pPr fontAlgn="base"/>
            <a:r>
              <a:rPr lang="en-GB" sz="1200" dirty="0">
                <a:solidFill>
                  <a:schemeClr val="tx1"/>
                </a:solidFill>
                <a:latin typeface="Arial" panose="020B0604020202020204" pitchFamily="34" charset="0"/>
                <a:cs typeface="Arial" panose="020B0604020202020204" pitchFamily="34" charset="0"/>
              </a:rPr>
              <a:t>If you need support completing the survey or need it made available in another language, </a:t>
            </a:r>
            <a:r>
              <a:rPr lang="en-GB" sz="1200" dirty="0">
                <a:solidFill>
                  <a:schemeClr val="tx1"/>
                </a:solidFill>
                <a:latin typeface="Arial"/>
                <a:cs typeface="Arial"/>
              </a:rPr>
              <a:t>you can call the free helpline number </a:t>
            </a:r>
            <a:r>
              <a:rPr lang="en-GB" sz="1200" b="0" i="0" dirty="0">
                <a:solidFill>
                  <a:schemeClr val="tx1"/>
                </a:solidFill>
                <a:effectLst/>
                <a:latin typeface="arial" panose="020B0604020202020204" pitchFamily="34" charset="0"/>
              </a:rPr>
              <a:t>0800 470 2983, </a:t>
            </a:r>
            <a:r>
              <a:rPr lang="en-GB" sz="1200" dirty="0">
                <a:solidFill>
                  <a:schemeClr val="tx1"/>
                </a:solidFill>
                <a:latin typeface="Arial"/>
                <a:ea typeface="+mn-lt"/>
                <a:cs typeface="+mn-lt"/>
              </a:rPr>
              <a:t>email </a:t>
            </a:r>
            <a:r>
              <a:rPr lang="en-GB" sz="1200" u="sng" dirty="0">
                <a:solidFill>
                  <a:schemeClr val="tx1"/>
                </a:solidFill>
                <a:latin typeface="+mj-lt"/>
              </a:rPr>
              <a:t>diabetessurvey@ipsos.com,</a:t>
            </a:r>
            <a:r>
              <a:rPr lang="en-GB" sz="1200" b="0" dirty="0">
                <a:solidFill>
                  <a:schemeClr val="tx1"/>
                </a:solidFill>
                <a:effectLst/>
                <a:latin typeface="arial" panose="020B0604020202020204" pitchFamily="34" charset="0"/>
              </a:rPr>
              <a:t> </a:t>
            </a:r>
            <a:r>
              <a:rPr lang="en-GB" sz="1200" dirty="0">
                <a:solidFill>
                  <a:schemeClr val="tx1"/>
                </a:solidFill>
                <a:latin typeface="Arial"/>
                <a:cs typeface="Arial"/>
              </a:rPr>
              <a:t>or visit </a:t>
            </a:r>
            <a:r>
              <a:rPr lang="en-GB" sz="1200" dirty="0">
                <a:solidFill>
                  <a:schemeClr val="tx1"/>
                </a:solidFill>
                <a:latin typeface="Arial"/>
                <a:ea typeface="+mn-lt"/>
                <a:cs typeface="+mn-lt"/>
                <a:hlinkClick r:id="rId4">
                  <a:extLst>
                    <a:ext uri="{A12FA001-AC4F-418D-AE19-62706E023703}">
                      <ahyp:hlinkClr xmlns:ahyp="http://schemas.microsoft.com/office/drawing/2018/hyperlinkcolor" val="tx"/>
                    </a:ext>
                  </a:extLst>
                </a:hlinkClick>
              </a:rPr>
              <a:t>www.diabetessurvey.co.uk/accessibility-and-language</a:t>
            </a:r>
            <a:r>
              <a:rPr lang="en-GB" sz="1200" dirty="0">
                <a:solidFill>
                  <a:schemeClr val="tx1"/>
                </a:solidFill>
                <a:latin typeface="Arial"/>
                <a:ea typeface="+mn-lt"/>
                <a:cs typeface="+mn-lt"/>
              </a:rPr>
              <a:t>.</a:t>
            </a:r>
            <a:endParaRPr lang="en-GB" sz="1200" dirty="0">
              <a:solidFill>
                <a:schemeClr val="tx1"/>
              </a:solidFill>
              <a:latin typeface="Arial" panose="020B0604020202020204" pitchFamily="34" charset="0"/>
              <a:cs typeface="Arial" panose="020B0604020202020204" pitchFamily="34" charset="0"/>
            </a:endParaRPr>
          </a:p>
          <a:p>
            <a:pPr fontAlgn="base"/>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a:cs typeface="Arial"/>
              </a:rPr>
              <a:t>For more information on the survey please visit </a:t>
            </a:r>
            <a:r>
              <a:rPr lang="en-GB" sz="1200" dirty="0">
                <a:solidFill>
                  <a:schemeClr val="tx1"/>
                </a:solidFill>
                <a:latin typeface="Arial"/>
                <a:cs typeface="Arial"/>
                <a:hlinkClick r:id="rId5">
                  <a:extLst>
                    <a:ext uri="{A12FA001-AC4F-418D-AE19-62706E023703}">
                      <ahyp:hlinkClr xmlns:ahyp="http://schemas.microsoft.com/office/drawing/2018/hyperlinkcolor" val="tx"/>
                    </a:ext>
                  </a:extLst>
                </a:hlinkClick>
              </a:rPr>
              <a:t>www.diabetessurvey.co.uk</a:t>
            </a:r>
            <a:r>
              <a:rPr lang="en-GB" sz="1200" dirty="0">
                <a:solidFill>
                  <a:schemeClr val="tx1"/>
                </a:solidFill>
                <a:latin typeface="Arial"/>
                <a:cs typeface="Arial"/>
              </a:rPr>
              <a:t>. </a:t>
            </a: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898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ADVISORY GROUP QUOTES</a:t>
            </a:r>
          </a:p>
        </p:txBody>
      </p:sp>
      <p:sp>
        <p:nvSpPr>
          <p:cNvPr id="5" name="TextBox 4">
            <a:extLst>
              <a:ext uri="{FF2B5EF4-FFF2-40B4-BE49-F238E27FC236}">
                <a16:creationId xmlns:a16="http://schemas.microsoft.com/office/drawing/2014/main" id="{952DC15E-67D6-13B1-77B0-5E6AFABB373C}"/>
              </a:ext>
            </a:extLst>
          </p:cNvPr>
          <p:cNvSpPr txBox="1"/>
          <p:nvPr/>
        </p:nvSpPr>
        <p:spPr>
          <a:xfrm>
            <a:off x="368522" y="1007992"/>
            <a:ext cx="9321577" cy="338554"/>
          </a:xfrm>
          <a:prstGeom prst="rect">
            <a:avLst/>
          </a:prstGeom>
          <a:noFill/>
        </p:spPr>
        <p:txBody>
          <a:bodyPr wrap="square">
            <a:spAutoFit/>
          </a:bodyPr>
          <a:lstStyle/>
          <a:p>
            <a:r>
              <a:rPr lang="en-GB" sz="1600" b="1" dirty="0">
                <a:solidFill>
                  <a:schemeClr val="bg2">
                    <a:lumMod val="25000"/>
                  </a:schemeClr>
                </a:solidFill>
                <a:latin typeface="Arial"/>
                <a:cs typeface="Arial"/>
              </a:rPr>
              <a:t>If using the Advisory Group quotes, please </a:t>
            </a:r>
            <a:r>
              <a:rPr lang="en-GB" sz="1600" b="1" u="sng" dirty="0">
                <a:solidFill>
                  <a:schemeClr val="bg2">
                    <a:lumMod val="25000"/>
                  </a:schemeClr>
                </a:solidFill>
                <a:latin typeface="Arial"/>
                <a:cs typeface="Arial"/>
              </a:rPr>
              <a:t>do not</a:t>
            </a:r>
            <a:r>
              <a:rPr lang="en-GB" sz="1600" b="1" dirty="0">
                <a:solidFill>
                  <a:schemeClr val="bg2">
                    <a:lumMod val="25000"/>
                  </a:schemeClr>
                </a:solidFill>
                <a:latin typeface="Arial"/>
                <a:cs typeface="Arial"/>
              </a:rPr>
              <a:t> change the wording.</a:t>
            </a:r>
            <a:endParaRPr lang="en-GB" sz="1600" dirty="0">
              <a:solidFill>
                <a:schemeClr val="bg2">
                  <a:lumMod val="25000"/>
                </a:schemeClr>
              </a:solidFill>
              <a:latin typeface="Arial"/>
              <a:cs typeface="Arial"/>
            </a:endParaRPr>
          </a:p>
        </p:txBody>
      </p:sp>
      <p:sp>
        <p:nvSpPr>
          <p:cNvPr id="7" name="Rectangle 6">
            <a:extLst>
              <a:ext uri="{FF2B5EF4-FFF2-40B4-BE49-F238E27FC236}">
                <a16:creationId xmlns:a16="http://schemas.microsoft.com/office/drawing/2014/main" id="{88D5BE3B-52A3-55AA-5D04-D08601DF188F}"/>
              </a:ext>
            </a:extLst>
          </p:cNvPr>
          <p:cNvSpPr/>
          <p:nvPr/>
        </p:nvSpPr>
        <p:spPr>
          <a:xfrm>
            <a:off x="437465" y="1585864"/>
            <a:ext cx="11360612" cy="1613171"/>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1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Codesign with people living with diabetes has been vital in developing the National Diabetes Experience Survey, focusing on what matters most to people with lived experience.</a:t>
            </a:r>
            <a:endParaRPr lang="en-GB" sz="11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NHS England has collaborated with lived experience partners, people living with diabetes who are part of the survey advisory group, throughout the development of the survey. This codesign has resulted in:</a:t>
            </a:r>
            <a:endParaRPr lang="en-GB" sz="11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methodology which focuses on inclusivity.</a:t>
            </a:r>
            <a:endParaRPr lang="en-GB" sz="11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website which is accessible and meets user needs.</a:t>
            </a:r>
            <a:endParaRPr lang="en-GB" sz="11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Invitation letters and communications materials which are engaging</a:t>
            </a:r>
            <a:r>
              <a:rPr lang="en-GB" sz="1100" kern="100" dirty="0">
                <a:effectLst/>
                <a:latin typeface="Arial" panose="020B0604020202020204" pitchFamily="34" charset="0"/>
                <a:ea typeface="Times New Roman" panose="02020603050405020304" pitchFamily="18" charset="0"/>
                <a:cs typeface="Arial" panose="020B0604020202020204" pitchFamily="34" charset="0"/>
              </a:rPr>
              <a:t>, persuasive and understandable.</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100" kern="100" dirty="0">
                <a:effectLst/>
                <a:latin typeface="Arial" panose="020B0604020202020204" pitchFamily="34" charset="0"/>
                <a:ea typeface="Times New Roman" panose="02020603050405020304" pitchFamily="18" charset="0"/>
                <a:cs typeface="Arial" panose="020B0604020202020204" pitchFamily="34" charset="0"/>
              </a:rPr>
              <a:t>A questionnaire which is accessible, uses appropriate language, and asks about topics which are important to people living with diabetes.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0FDB3F11-35F3-E462-4381-72079E65FE17}"/>
              </a:ext>
            </a:extLst>
          </p:cNvPr>
          <p:cNvSpPr txBox="1"/>
          <p:nvPr/>
        </p:nvSpPr>
        <p:spPr>
          <a:xfrm>
            <a:off x="334052" y="1330480"/>
            <a:ext cx="9321577" cy="276999"/>
          </a:xfrm>
          <a:prstGeom prst="rect">
            <a:avLst/>
          </a:prstGeom>
          <a:noFill/>
        </p:spPr>
        <p:txBody>
          <a:bodyPr wrap="square">
            <a:spAutoFit/>
          </a:bodyPr>
          <a:lstStyle/>
          <a:p>
            <a:r>
              <a:rPr lang="en-GB" sz="1200" b="1" dirty="0">
                <a:solidFill>
                  <a:schemeClr val="bg2">
                    <a:lumMod val="25000"/>
                  </a:schemeClr>
                </a:solidFill>
                <a:latin typeface="Arial"/>
                <a:cs typeface="Arial"/>
              </a:rPr>
              <a:t>Text that can be used on the importance of codesign:</a:t>
            </a:r>
            <a:endParaRPr lang="en-GB" sz="1200" dirty="0">
              <a:solidFill>
                <a:schemeClr val="bg2">
                  <a:lumMod val="25000"/>
                </a:schemeClr>
              </a:solidFill>
              <a:latin typeface="Arial"/>
              <a:cs typeface="Arial"/>
            </a:endParaRPr>
          </a:p>
        </p:txBody>
      </p:sp>
      <p:sp>
        <p:nvSpPr>
          <p:cNvPr id="2" name="TextBox 1">
            <a:extLst>
              <a:ext uri="{FF2B5EF4-FFF2-40B4-BE49-F238E27FC236}">
                <a16:creationId xmlns:a16="http://schemas.microsoft.com/office/drawing/2014/main" id="{1809CFB0-16A4-717E-F5D0-33A3CBDE503B}"/>
              </a:ext>
            </a:extLst>
          </p:cNvPr>
          <p:cNvSpPr txBox="1"/>
          <p:nvPr/>
        </p:nvSpPr>
        <p:spPr>
          <a:xfrm>
            <a:off x="368522" y="3199035"/>
            <a:ext cx="9321577" cy="276999"/>
          </a:xfrm>
          <a:prstGeom prst="rect">
            <a:avLst/>
          </a:prstGeom>
          <a:noFill/>
        </p:spPr>
        <p:txBody>
          <a:bodyPr wrap="square">
            <a:spAutoFit/>
          </a:bodyPr>
          <a:lstStyle/>
          <a:p>
            <a:r>
              <a:rPr lang="en-GB" sz="1200" b="1" dirty="0">
                <a:solidFill>
                  <a:schemeClr val="bg2">
                    <a:lumMod val="25000"/>
                  </a:schemeClr>
                </a:solidFill>
                <a:latin typeface="Arial"/>
                <a:cs typeface="Arial"/>
              </a:rPr>
              <a:t>Advisory Group quotes:</a:t>
            </a:r>
            <a:endParaRPr lang="en-GB" sz="1200" dirty="0">
              <a:solidFill>
                <a:schemeClr val="bg2">
                  <a:lumMod val="25000"/>
                </a:schemeClr>
              </a:solidFill>
              <a:latin typeface="Arial"/>
              <a:cs typeface="Arial"/>
            </a:endParaRPr>
          </a:p>
        </p:txBody>
      </p:sp>
      <p:sp>
        <p:nvSpPr>
          <p:cNvPr id="3" name="Rectangle 2">
            <a:extLst>
              <a:ext uri="{FF2B5EF4-FFF2-40B4-BE49-F238E27FC236}">
                <a16:creationId xmlns:a16="http://schemas.microsoft.com/office/drawing/2014/main" id="{604DBF03-95A7-42E2-227C-B1D2FB99F791}"/>
              </a:ext>
            </a:extLst>
          </p:cNvPr>
          <p:cNvSpPr/>
          <p:nvPr/>
        </p:nvSpPr>
        <p:spPr>
          <a:xfrm>
            <a:off x="415694" y="3476034"/>
            <a:ext cx="11360612" cy="2773001"/>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100" b="0" i="0" dirty="0">
                <a:solidFill>
                  <a:schemeClr val="tx1"/>
                </a:solidFill>
                <a:effectLst/>
                <a:latin typeface="arial" panose="020B0604020202020204" pitchFamily="34" charset="0"/>
              </a:rPr>
              <a:t>“I strongly believe that all people living with diabetes should be given the right support to live a long and healthy life. But we know that there are inequalities in healthcare outcomes and experiences. This survey is our bridge to understanding the “why”. It will give people living with diabetes the chance to have their voice heard. The survey results will help us to understand the barriers that people face. This means that I, and other clinicians, can better support and communicate with people living with diabetes in the future.”</a:t>
            </a:r>
          </a:p>
          <a:p>
            <a:pPr algn="l"/>
            <a:r>
              <a:rPr lang="en-GB" sz="1100" b="1" i="0" dirty="0">
                <a:solidFill>
                  <a:schemeClr val="tx1"/>
                </a:solidFill>
                <a:effectLst/>
                <a:latin typeface="arial" panose="020B0604020202020204" pitchFamily="34" charset="0"/>
              </a:rPr>
              <a:t>Dr Sophie Harris, Chair of the Advisory Group, Diabetes Clinical Lead and Consultant</a:t>
            </a:r>
          </a:p>
          <a:p>
            <a:pPr algn="l"/>
            <a:endParaRPr lang="en-GB" sz="1100" b="1" dirty="0">
              <a:solidFill>
                <a:schemeClr val="tx1"/>
              </a:solidFill>
              <a:latin typeface="arial" panose="020B0604020202020204" pitchFamily="34" charset="0"/>
            </a:endParaRPr>
          </a:p>
          <a:p>
            <a:pPr algn="l"/>
            <a:r>
              <a:rPr lang="en-GB" sz="1100" b="0" i="0" dirty="0">
                <a:solidFill>
                  <a:srgbClr val="000000"/>
                </a:solidFill>
                <a:effectLst/>
                <a:latin typeface="arial" panose="020B0604020202020204" pitchFamily="34" charset="0"/>
              </a:rPr>
              <a:t>“Understanding what matters to people with lived experience of diabetes is an important factor in shaping our services and better supporting people to live well with the condition. The survey is an opportunity for you to be heard and for us to take action, so please do get involved.” </a:t>
            </a:r>
          </a:p>
          <a:p>
            <a:pPr algn="l"/>
            <a:r>
              <a:rPr lang="en-GB" sz="1100" b="1" i="0" dirty="0">
                <a:solidFill>
                  <a:srgbClr val="000000"/>
                </a:solidFill>
                <a:effectLst/>
                <a:latin typeface="arial" panose="020B0604020202020204" pitchFamily="34" charset="0"/>
              </a:rPr>
              <a:t>Corinne Robinson, NHS Gloucestershire Diabetes Senior Programme Manager</a:t>
            </a:r>
          </a:p>
          <a:p>
            <a:pPr algn="l"/>
            <a:endParaRPr lang="en-GB" sz="1100" b="1" dirty="0">
              <a:solidFill>
                <a:schemeClr val="tx1"/>
              </a:solidFill>
              <a:latin typeface="arial" panose="020B0604020202020204" pitchFamily="34" charset="0"/>
            </a:endParaRPr>
          </a:p>
          <a:p>
            <a:pPr algn="l"/>
            <a:r>
              <a:rPr lang="en-GB" sz="1100" b="0" i="0" dirty="0">
                <a:solidFill>
                  <a:schemeClr val="tx1"/>
                </a:solidFill>
                <a:effectLst/>
                <a:latin typeface="arial" panose="020B0604020202020204" pitchFamily="34" charset="0"/>
              </a:rPr>
              <a:t>“We are healthcare professionals working in both GP practices and hospitals, and some of us also have personal experience of living with diabetes. Gathering feedback on care is a top priority for us, and this survey is an amazing opportunity to hear from many difference voices. If you’ve been invited, we’d really appreciate you taking the time to take part in the survey. Your feedback will be vital in helping us understand what works well with diabetes care and what needs to be improved.”</a:t>
            </a:r>
          </a:p>
          <a:p>
            <a:pPr algn="l"/>
            <a:r>
              <a:rPr lang="en-GB" sz="1100" b="1" i="0" dirty="0">
                <a:solidFill>
                  <a:schemeClr val="tx1"/>
                </a:solidFill>
                <a:effectLst/>
                <a:latin typeface="arial" panose="020B0604020202020204" pitchFamily="34" charset="0"/>
              </a:rPr>
              <a:t>Amanda Epps, Lead Nurse for Diabetes and Endocrinology</a:t>
            </a:r>
            <a:endParaRPr lang="en-GB" sz="1100" b="0" i="0" dirty="0">
              <a:solidFill>
                <a:schemeClr val="tx1"/>
              </a:solidFill>
              <a:effectLst/>
              <a:latin typeface="arial" panose="020B0604020202020204" pitchFamily="34" charset="0"/>
            </a:endParaRPr>
          </a:p>
          <a:p>
            <a:pPr algn="l"/>
            <a:r>
              <a:rPr lang="en-GB" sz="1100" b="1" i="0" dirty="0">
                <a:solidFill>
                  <a:schemeClr val="tx1"/>
                </a:solidFill>
                <a:effectLst/>
                <a:latin typeface="arial" panose="020B0604020202020204" pitchFamily="34" charset="0"/>
              </a:rPr>
              <a:t>Dr Rebecca Haines, GP</a:t>
            </a:r>
            <a:endParaRPr lang="en-GB" sz="1100" b="0" i="0" dirty="0">
              <a:solidFill>
                <a:schemeClr val="tx1"/>
              </a:solidFill>
              <a:effectLst/>
              <a:latin typeface="arial" panose="020B0604020202020204" pitchFamily="34" charset="0"/>
            </a:endParaRPr>
          </a:p>
          <a:p>
            <a:pPr algn="l"/>
            <a:r>
              <a:rPr lang="en-GB" sz="1100" b="1" i="0" dirty="0">
                <a:solidFill>
                  <a:schemeClr val="tx1"/>
                </a:solidFill>
                <a:effectLst/>
                <a:latin typeface="arial" panose="020B0604020202020204" pitchFamily="34" charset="0"/>
              </a:rPr>
              <a:t>Dr Alistair Lumb, Diabetes Consultant</a:t>
            </a:r>
            <a:endParaRPr lang="en-GB" sz="1100" b="0" i="0"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447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ADVISORY GROUP QUOTES</a:t>
            </a:r>
          </a:p>
        </p:txBody>
      </p:sp>
      <p:sp>
        <p:nvSpPr>
          <p:cNvPr id="4" name="Rectangle 3">
            <a:extLst>
              <a:ext uri="{FF2B5EF4-FFF2-40B4-BE49-F238E27FC236}">
                <a16:creationId xmlns:a16="http://schemas.microsoft.com/office/drawing/2014/main" id="{2F00380C-949A-CFEA-F1EF-E08B87FC9A16}"/>
              </a:ext>
            </a:extLst>
          </p:cNvPr>
          <p:cNvSpPr/>
          <p:nvPr/>
        </p:nvSpPr>
        <p:spPr>
          <a:xfrm>
            <a:off x="437465" y="1465943"/>
            <a:ext cx="11360612" cy="4535362"/>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100" b="0" i="0" dirty="0">
                <a:solidFill>
                  <a:srgbClr val="000000"/>
                </a:solidFill>
                <a:effectLst/>
                <a:latin typeface="arial" panose="020B0604020202020204" pitchFamily="34" charset="0"/>
              </a:rPr>
              <a:t>“As people living with diabetes, we have had significant input into how this survey has been put together. Our voices have helped to make this survey a relevant and important turning point in the improvement of care and support for everyone living with diabetes. By filling in the survey, your input will be added to our voices. Everyone involved in the provision of care for those living with diabetes will hear us loud and clear and know exactly where change is needed to provide the best possible diabetes care and support in our journeys through the NHS.” </a:t>
            </a:r>
            <a:r>
              <a:rPr lang="en-GB" sz="1100" b="1" i="0" dirty="0">
                <a:solidFill>
                  <a:srgbClr val="000000"/>
                </a:solidFill>
                <a:effectLst/>
                <a:latin typeface="arial" panose="020B0604020202020204" pitchFamily="34" charset="0"/>
              </a:rPr>
              <a:t>Andrew, on behalf of the partner team</a:t>
            </a:r>
          </a:p>
          <a:p>
            <a:pPr algn="l"/>
            <a:endParaRPr lang="en-GB" sz="1100" b="0" i="0" dirty="0">
              <a:solidFill>
                <a:srgbClr val="000000"/>
              </a:solidFill>
              <a:effectLst/>
              <a:latin typeface="arial" panose="020B0604020202020204" pitchFamily="34" charset="0"/>
            </a:endParaRPr>
          </a:p>
          <a:p>
            <a:pPr algn="l"/>
            <a:r>
              <a:rPr lang="en-GB" sz="1100" b="0" i="0" dirty="0">
                <a:solidFill>
                  <a:srgbClr val="000000"/>
                </a:solidFill>
                <a:effectLst/>
                <a:latin typeface="arial" panose="020B0604020202020204" pitchFamily="34" charset="0"/>
              </a:rPr>
              <a:t>“I joined this lived experience group as a carer of someone living with diabetes, to give my input to the questionnaire and bring experiences of the black and South Asian community to this survey. I am hoping this survey will put the patients’ voice at the heart of patient care for individuals with diabetes.” </a:t>
            </a:r>
            <a:r>
              <a:rPr lang="en-GB" sz="1100" b="1" i="0" dirty="0">
                <a:solidFill>
                  <a:srgbClr val="000000"/>
                </a:solidFill>
                <a:effectLst/>
                <a:latin typeface="arial" panose="020B0604020202020204" pitchFamily="34" charset="0"/>
              </a:rPr>
              <a:t>Ajanta</a:t>
            </a:r>
          </a:p>
          <a:p>
            <a:pPr algn="l"/>
            <a:endParaRPr lang="en-GB" sz="1100" b="0" i="0" dirty="0">
              <a:solidFill>
                <a:srgbClr val="000000"/>
              </a:solidFill>
              <a:effectLst/>
              <a:latin typeface="arial" panose="020B0604020202020204" pitchFamily="34" charset="0"/>
            </a:endParaRPr>
          </a:p>
          <a:p>
            <a:pPr algn="l"/>
            <a:r>
              <a:rPr lang="en-GB" sz="1100" b="0" i="0" dirty="0">
                <a:solidFill>
                  <a:srgbClr val="000000"/>
                </a:solidFill>
                <a:effectLst/>
                <a:latin typeface="arial" panose="020B0604020202020204" pitchFamily="34" charset="0"/>
              </a:rPr>
              <a:t>“I live with type 2 diabetes, and my initial experience and ongoing support fell short, but participating in an NHS diabetes services survey has been a valuable chance to contribute. Despite challenges, it highlights the NHS's commitment to improvement and offers individuals like me an opportunity to make a positive impact in diabetes care, maybe you could too by taking part in the survey.” </a:t>
            </a:r>
            <a:r>
              <a:rPr lang="en-GB" sz="1100" b="1" i="0" dirty="0">
                <a:solidFill>
                  <a:srgbClr val="000000"/>
                </a:solidFill>
                <a:effectLst/>
                <a:latin typeface="arial" panose="020B0604020202020204" pitchFamily="34" charset="0"/>
              </a:rPr>
              <a:t>Annetta</a:t>
            </a:r>
          </a:p>
          <a:p>
            <a:pPr algn="l"/>
            <a:endParaRPr lang="en-GB" sz="1100" b="0" i="0" dirty="0">
              <a:solidFill>
                <a:srgbClr val="000000"/>
              </a:solidFill>
              <a:effectLst/>
              <a:latin typeface="arial" panose="020B0604020202020204" pitchFamily="34" charset="0"/>
            </a:endParaRPr>
          </a:p>
          <a:p>
            <a:pPr algn="l"/>
            <a:r>
              <a:rPr lang="en-GB" sz="1100" b="0" i="0" dirty="0">
                <a:solidFill>
                  <a:srgbClr val="000000"/>
                </a:solidFill>
                <a:effectLst/>
                <a:latin typeface="arial" panose="020B0604020202020204" pitchFamily="34" charset="0"/>
              </a:rPr>
              <a:t>“I am 52 years old and was diagnosed with type 1 diabetes at the age of 13. Diabetes care has progressed during this time but there are still opportunities through enhanced healthcare to improve the quality of life for people living with the condition. My role in the Advisory Group enables my voice to be heard and helps to retain focus on the lived experience and what good support means to us.” </a:t>
            </a:r>
            <a:r>
              <a:rPr lang="en-GB" sz="1100" b="1" i="0" dirty="0">
                <a:solidFill>
                  <a:srgbClr val="000000"/>
                </a:solidFill>
                <a:effectLst/>
                <a:latin typeface="arial" panose="020B0604020202020204" pitchFamily="34" charset="0"/>
              </a:rPr>
              <a:t>Becky</a:t>
            </a:r>
          </a:p>
          <a:p>
            <a:pPr algn="l"/>
            <a:endParaRPr lang="en-GB" sz="1100" b="0" i="0" dirty="0">
              <a:solidFill>
                <a:srgbClr val="000000"/>
              </a:solidFill>
              <a:effectLst/>
              <a:latin typeface="arial" panose="020B0604020202020204" pitchFamily="34" charset="0"/>
            </a:endParaRPr>
          </a:p>
          <a:p>
            <a:pPr algn="l"/>
            <a:r>
              <a:rPr lang="en-GB" sz="1100" b="0" i="0" dirty="0">
                <a:solidFill>
                  <a:srgbClr val="000000"/>
                </a:solidFill>
                <a:effectLst/>
                <a:latin typeface="arial" panose="020B0604020202020204" pitchFamily="34" charset="0"/>
              </a:rPr>
              <a:t>“l am living with type 2 diabetes, a few years after I developed gestational diabetes. I have dedicated the last 18 months to a diabetes Advisory Group, together with other people living with type 1 and type 2 diabetes to develop a National Diabetes Experience Survey. I joined this group to ensure that people living with diabetes would be fully supported and receive guidance from clinicians, and for clinicians to be aware of the concerns they may have.” </a:t>
            </a:r>
            <a:r>
              <a:rPr lang="en-GB" sz="1100" b="1" i="0" dirty="0">
                <a:solidFill>
                  <a:srgbClr val="000000"/>
                </a:solidFill>
                <a:effectLst/>
                <a:latin typeface="arial" panose="020B0604020202020204" pitchFamily="34" charset="0"/>
              </a:rPr>
              <a:t>Carmen</a:t>
            </a:r>
          </a:p>
          <a:p>
            <a:pPr algn="l"/>
            <a:endParaRPr lang="en-GB" sz="1100" b="0" i="0" dirty="0">
              <a:solidFill>
                <a:srgbClr val="000000"/>
              </a:solidFill>
              <a:effectLst/>
              <a:latin typeface="arial" panose="020B0604020202020204" pitchFamily="34" charset="0"/>
            </a:endParaRPr>
          </a:p>
          <a:p>
            <a:pPr algn="l"/>
            <a:r>
              <a:rPr lang="en-GB" sz="1100" b="0" i="0" dirty="0">
                <a:solidFill>
                  <a:srgbClr val="000000"/>
                </a:solidFill>
                <a:effectLst/>
                <a:latin typeface="arial" panose="020B0604020202020204" pitchFamily="34" charset="0"/>
              </a:rPr>
              <a:t>“I've been living with type 1 diabetes for over 27 years. I am a member of the Advisory Group because I believe it is important for everyone living with diabetes to share their experiences on diabetes care so that our voices are heard, great care is celebrated and where improvements are needed our voices are shaping these.” </a:t>
            </a:r>
            <a:r>
              <a:rPr lang="en-GB" sz="1100" b="1" i="0" dirty="0">
                <a:solidFill>
                  <a:srgbClr val="000000"/>
                </a:solidFill>
                <a:effectLst/>
                <a:latin typeface="arial" panose="020B0604020202020204" pitchFamily="34" charset="0"/>
              </a:rPr>
              <a:t>Dan</a:t>
            </a:r>
          </a:p>
          <a:p>
            <a:pPr algn="l"/>
            <a:endParaRPr lang="en-GB" sz="1100" b="0" i="0" dirty="0">
              <a:solidFill>
                <a:srgbClr val="000000"/>
              </a:solidFill>
              <a:effectLst/>
              <a:latin typeface="arial" panose="020B0604020202020204" pitchFamily="34" charset="0"/>
            </a:endParaRPr>
          </a:p>
          <a:p>
            <a:pPr algn="l"/>
            <a:r>
              <a:rPr lang="en-GB" sz="1100" b="0" i="0" dirty="0">
                <a:solidFill>
                  <a:srgbClr val="000000"/>
                </a:solidFill>
                <a:effectLst/>
                <a:latin typeface="arial" panose="020B0604020202020204" pitchFamily="34" charset="0"/>
              </a:rPr>
              <a:t>“I’ve had good experiences of care since being diagnosed with type 2 diabetes at my local doctor’s surgery, but I know that other people haven’t had such a good experience. It feels great to be a part of this programme and contribute towards this survey, to help everyone living with diabetes have better outcomes.” </a:t>
            </a:r>
            <a:r>
              <a:rPr lang="en-GB" sz="1100" b="1" i="0" dirty="0">
                <a:solidFill>
                  <a:srgbClr val="000000"/>
                </a:solidFill>
                <a:effectLst/>
                <a:latin typeface="arial" panose="020B0604020202020204" pitchFamily="34" charset="0"/>
              </a:rPr>
              <a:t>Paul</a:t>
            </a:r>
            <a:endParaRPr lang="en-GB" sz="1100" b="0" i="0" dirty="0">
              <a:solidFill>
                <a:srgbClr val="000000"/>
              </a:solidFill>
              <a:effectLst/>
              <a:latin typeface="arial" panose="020B0604020202020204" pitchFamily="34" charset="0"/>
            </a:endParaRPr>
          </a:p>
        </p:txBody>
      </p:sp>
      <p:sp>
        <p:nvSpPr>
          <p:cNvPr id="6" name="TextBox 5">
            <a:extLst>
              <a:ext uri="{FF2B5EF4-FFF2-40B4-BE49-F238E27FC236}">
                <a16:creationId xmlns:a16="http://schemas.microsoft.com/office/drawing/2014/main" id="{86F5C7F8-DDF7-5123-FDC4-522D032BF3A2}"/>
              </a:ext>
            </a:extLst>
          </p:cNvPr>
          <p:cNvSpPr txBox="1"/>
          <p:nvPr/>
        </p:nvSpPr>
        <p:spPr>
          <a:xfrm>
            <a:off x="368522" y="1007992"/>
            <a:ext cx="9321577" cy="338554"/>
          </a:xfrm>
          <a:prstGeom prst="rect">
            <a:avLst/>
          </a:prstGeom>
          <a:noFill/>
        </p:spPr>
        <p:txBody>
          <a:bodyPr wrap="square">
            <a:spAutoFit/>
          </a:bodyPr>
          <a:lstStyle/>
          <a:p>
            <a:r>
              <a:rPr lang="en-GB" sz="1600" b="1" dirty="0">
                <a:solidFill>
                  <a:schemeClr val="bg2">
                    <a:lumMod val="25000"/>
                  </a:schemeClr>
                </a:solidFill>
                <a:latin typeface="Arial"/>
                <a:cs typeface="Arial"/>
              </a:rPr>
              <a:t>If using the Advisory Group quotes, please </a:t>
            </a:r>
            <a:r>
              <a:rPr lang="en-GB" sz="1600" b="1" u="sng" dirty="0">
                <a:solidFill>
                  <a:schemeClr val="bg2">
                    <a:lumMod val="25000"/>
                  </a:schemeClr>
                </a:solidFill>
                <a:latin typeface="Arial"/>
                <a:cs typeface="Arial"/>
              </a:rPr>
              <a:t>do not</a:t>
            </a:r>
            <a:r>
              <a:rPr lang="en-GB" sz="1600" b="1" dirty="0">
                <a:solidFill>
                  <a:schemeClr val="bg2">
                    <a:lumMod val="25000"/>
                  </a:schemeClr>
                </a:solidFill>
                <a:latin typeface="Arial"/>
                <a:cs typeface="Arial"/>
              </a:rPr>
              <a:t> change the wording.</a:t>
            </a:r>
            <a:endParaRPr lang="en-GB" sz="1600" dirty="0">
              <a:solidFill>
                <a:schemeClr val="bg2">
                  <a:lumMod val="25000"/>
                </a:schemeClr>
              </a:solidFill>
              <a:latin typeface="Arial"/>
              <a:cs typeface="Arial"/>
            </a:endParaRPr>
          </a:p>
        </p:txBody>
      </p:sp>
    </p:spTree>
    <p:extLst>
      <p:ext uri="{BB962C8B-B14F-4D97-AF65-F5344CB8AC3E}">
        <p14:creationId xmlns:p14="http://schemas.microsoft.com/office/powerpoint/2010/main" val="206048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SOCIAL MEDIA CONTENT</a:t>
            </a:r>
          </a:p>
        </p:txBody>
      </p:sp>
      <p:sp>
        <p:nvSpPr>
          <p:cNvPr id="2" name="TextBox 1">
            <a:extLst>
              <a:ext uri="{FF2B5EF4-FFF2-40B4-BE49-F238E27FC236}">
                <a16:creationId xmlns:a16="http://schemas.microsoft.com/office/drawing/2014/main" id="{B1AD90C6-300D-5E06-696B-E93A2D179A03}"/>
              </a:ext>
            </a:extLst>
          </p:cNvPr>
          <p:cNvSpPr txBox="1"/>
          <p:nvPr/>
        </p:nvSpPr>
        <p:spPr>
          <a:xfrm>
            <a:off x="526021" y="1187393"/>
            <a:ext cx="9791058" cy="3046988"/>
          </a:xfrm>
          <a:prstGeom prst="rect">
            <a:avLst/>
          </a:prstGeom>
          <a:noFill/>
        </p:spPr>
        <p:txBody>
          <a:bodyPr wrap="square" lIns="91440" tIns="45720" rIns="91440" bIns="45720" rtlCol="0" anchor="t">
            <a:spAutoFit/>
          </a:bodyPr>
          <a:lstStyle/>
          <a:p>
            <a:pPr fontAlgn="base"/>
            <a:r>
              <a:rPr lang="en-GB" sz="1600" dirty="0">
                <a:latin typeface="Arial"/>
                <a:cs typeface="Arial"/>
              </a:rPr>
              <a:t>Over the following pages you will find suggested copy for:</a:t>
            </a:r>
          </a:p>
          <a:p>
            <a:pPr marL="285750" indent="-285750" fontAlgn="base">
              <a:buFont typeface="Arial" panose="020B0604020202020204" pitchFamily="34" charset="0"/>
              <a:buChar char="•"/>
            </a:pPr>
            <a:r>
              <a:rPr lang="en-GB" sz="1600" dirty="0">
                <a:latin typeface="Arial"/>
                <a:cs typeface="Arial"/>
              </a:rPr>
              <a:t>X (Twitter) and Instagram </a:t>
            </a:r>
          </a:p>
          <a:p>
            <a:pPr marL="285750" indent="-285750" fontAlgn="base">
              <a:buFont typeface="Arial" panose="020B0604020202020204" pitchFamily="34" charset="0"/>
              <a:buChar char="•"/>
            </a:pPr>
            <a:r>
              <a:rPr lang="en-GB" sz="1600" dirty="0">
                <a:latin typeface="Arial"/>
                <a:cs typeface="Arial"/>
              </a:rPr>
              <a:t>LinkedIn</a:t>
            </a:r>
          </a:p>
          <a:p>
            <a:pPr marL="285750" indent="-285750" fontAlgn="base">
              <a:buFont typeface="Arial" panose="020B0604020202020204" pitchFamily="34" charset="0"/>
              <a:buChar char="•"/>
            </a:pPr>
            <a:r>
              <a:rPr lang="en-GB" sz="1600" dirty="0">
                <a:latin typeface="Arial"/>
                <a:cs typeface="Arial"/>
              </a:rPr>
              <a:t>Facebook </a:t>
            </a:r>
          </a:p>
          <a:p>
            <a:pPr fontAlgn="base"/>
            <a:endParaRPr lang="en-GB" sz="1600" dirty="0">
              <a:latin typeface="Arial" panose="020B0604020202020204" pitchFamily="34" charset="0"/>
              <a:cs typeface="Arial" panose="020B0604020202020204" pitchFamily="34" charset="0"/>
            </a:endParaRPr>
          </a:p>
          <a:p>
            <a:pPr fontAlgn="base"/>
            <a:r>
              <a:rPr lang="en-GB" sz="1600" dirty="0">
                <a:latin typeface="Arial"/>
                <a:cs typeface="Arial"/>
              </a:rPr>
              <a:t>Please always tag @NHSEngland and @NHSDiabetesProg and when relevant for the channel use the hashtag #NationalDiabetesExperienceSurvey.</a:t>
            </a:r>
          </a:p>
          <a:p>
            <a:pPr marL="285750" indent="-285750" fontAlgn="base">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fontAlgn="base"/>
            <a:r>
              <a:rPr lang="en-GB" sz="1600" dirty="0">
                <a:latin typeface="Arial"/>
                <a:cs typeface="Arial"/>
              </a:rPr>
              <a:t>Alongside the wording provided, you can share images provided in this toolkit (for example, the poster or website banner), retweet NHS England social media posts with images, or use your own images. </a:t>
            </a:r>
          </a:p>
          <a:p>
            <a:pPr fontAlgn="base"/>
            <a:endParaRPr lang="en-GB" sz="1600" dirty="0">
              <a:latin typeface="Arial"/>
              <a:cs typeface="Arial"/>
            </a:endParaRPr>
          </a:p>
          <a:p>
            <a:pPr fontAlgn="base"/>
            <a:r>
              <a:rPr lang="en-GB" sz="1600" dirty="0">
                <a:latin typeface="Arial"/>
                <a:cs typeface="Arial"/>
              </a:rPr>
              <a:t>We recommend that you </a:t>
            </a:r>
            <a:r>
              <a:rPr lang="en-GB" sz="1600" u="sng" dirty="0">
                <a:latin typeface="Arial"/>
                <a:cs typeface="Arial"/>
              </a:rPr>
              <a:t>do not</a:t>
            </a:r>
            <a:r>
              <a:rPr lang="en-GB" sz="1600" dirty="0">
                <a:latin typeface="Arial"/>
                <a:cs typeface="Arial"/>
              </a:rPr>
              <a:t> change the wording of the social media posts.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50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pPr>
              <a:lnSpc>
                <a:spcPts val="4240"/>
              </a:lnSpc>
            </a:pPr>
            <a:r>
              <a:rPr lang="en-US" sz="3600" cap="all" dirty="0">
                <a:solidFill>
                  <a:schemeClr val="accent1"/>
                </a:solidFill>
                <a:latin typeface="Arial"/>
                <a:cs typeface="Arial"/>
              </a:rPr>
              <a:t>X (Twitter) / INSTAGRAM</a:t>
            </a:r>
            <a:endParaRPr lang="en-US" sz="1050" cap="all" dirty="0">
              <a:solidFill>
                <a:schemeClr val="accent1"/>
              </a:solidFill>
              <a:latin typeface="Arial"/>
              <a:cs typeface="Arial"/>
            </a:endParaRPr>
          </a:p>
        </p:txBody>
      </p:sp>
      <p:graphicFrame>
        <p:nvGraphicFramePr>
          <p:cNvPr id="4" name="Table 3">
            <a:extLst>
              <a:ext uri="{FF2B5EF4-FFF2-40B4-BE49-F238E27FC236}">
                <a16:creationId xmlns:a16="http://schemas.microsoft.com/office/drawing/2014/main" id="{3D2599DE-2E92-59FD-493D-C41E903B8AE2}"/>
              </a:ext>
            </a:extLst>
          </p:cNvPr>
          <p:cNvGraphicFramePr>
            <a:graphicFrameLocks noGrp="1"/>
          </p:cNvGraphicFramePr>
          <p:nvPr>
            <p:extLst>
              <p:ext uri="{D42A27DB-BD31-4B8C-83A1-F6EECF244321}">
                <p14:modId xmlns:p14="http://schemas.microsoft.com/office/powerpoint/2010/main" val="2752304318"/>
              </p:ext>
            </p:extLst>
          </p:nvPr>
        </p:nvGraphicFramePr>
        <p:xfrm>
          <a:off x="393923" y="1627851"/>
          <a:ext cx="11461202" cy="4665321"/>
        </p:xfrm>
        <a:graphic>
          <a:graphicData uri="http://schemas.openxmlformats.org/drawingml/2006/table">
            <a:tbl>
              <a:tblPr/>
              <a:tblGrid>
                <a:gridCol w="11461202">
                  <a:extLst>
                    <a:ext uri="{9D8B030D-6E8A-4147-A177-3AD203B41FA5}">
                      <a16:colId xmlns:a16="http://schemas.microsoft.com/office/drawing/2014/main" val="2919068797"/>
                    </a:ext>
                  </a:extLst>
                </a:gridCol>
              </a:tblGrid>
              <a:tr h="318287">
                <a:tc>
                  <a:txBody>
                    <a:bodyPr/>
                    <a:lstStyle/>
                    <a:p>
                      <a:pPr algn="l" fontAlgn="ctr"/>
                      <a:r>
                        <a:rPr lang="en-GB" sz="1200" b="1" i="0" u="none" strike="noStrike" dirty="0">
                          <a:solidFill>
                            <a:schemeClr val="bg1"/>
                          </a:solidFill>
                          <a:effectLst/>
                          <a:latin typeface="Arial" panose="020B0604020202020204" pitchFamily="34" charset="0"/>
                          <a:cs typeface="Arial" panose="020B0604020202020204" pitchFamily="34" charset="0"/>
                        </a:rPr>
                        <a:t>Posts for the beginning of the fieldwork period (March 2024):</a:t>
                      </a:r>
                    </a:p>
                  </a:txBody>
                  <a:tcPr marL="8703" marR="8703" marT="8703"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003087"/>
                    </a:solidFill>
                  </a:tcPr>
                </a:tc>
                <a:extLst>
                  <a:ext uri="{0D108BD9-81ED-4DB2-BD59-A6C34878D82A}">
                    <a16:rowId xmlns:a16="http://schemas.microsoft.com/office/drawing/2014/main" val="3957428771"/>
                  </a:ext>
                </a:extLst>
              </a:tr>
              <a:tr h="50768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New opportunity to make meaningful change to diabetes care in England 📢 The National Diabetes Experience Survey is coming soon to over 100,000 people living with diabetes in England. If you are invited to take part, have your say online or by post 💌</a:t>
                      </a:r>
                      <a:endParaRPr lang="en-GB" sz="1000" b="0" i="0" u="none" strike="sngStrike" dirty="0">
                        <a:solidFill>
                          <a:srgbClr val="000000"/>
                        </a:solidFill>
                        <a:effectLst/>
                        <a:latin typeface="Arial" panose="020B0604020202020204" pitchFamily="34" charset="0"/>
                        <a:cs typeface="Arial" panose="020B0604020202020204" pitchFamily="34" charset="0"/>
                      </a:endParaRPr>
                    </a:p>
                  </a:txBody>
                  <a:tcPr marL="8703" marR="8703" marT="8703" marB="0" anchor="ctr">
                    <a:lnL w="12700" cmpd="sng">
                      <a:solidFill>
                        <a:srgbClr val="4472C4"/>
                      </a:solidFill>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98347980"/>
                  </a:ext>
                </a:extLst>
              </a:tr>
              <a:tr h="6534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cs typeface="Arial" panose="020B0604020202020204" pitchFamily="34" charset="0"/>
                        </a:rPr>
                        <a:t>Help us understand your experience of living with diabetes. Between March and May, we will ask over 100,000 people living with diabetes in England about their care and treatment. What you tell us will shape future services. Find out more at </a:t>
                      </a:r>
                      <a:r>
                        <a:rPr lang="en-GB" sz="1200" b="0" i="0" u="none" strike="noStrike" dirty="0">
                          <a:solidFill>
                            <a:srgbClr val="000000"/>
                          </a:solidFill>
                          <a:effectLst/>
                          <a:latin typeface="Arial" panose="020B0604020202020204" pitchFamily="34" charset="0"/>
                          <a:cs typeface="Arial" panose="020B0604020202020204" pitchFamily="34" charset="0"/>
                          <a:hlinkClick r:id="rId3"/>
                        </a:rPr>
                        <a:t>www.diabetessurvey.co.uk</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703" marR="8703" marT="8703" marB="0" anchor="ctr">
                    <a:lnL w="12700" cmpd="sng">
                      <a:solidFill>
                        <a:srgbClr val="4472C4"/>
                      </a:solidFill>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20587300"/>
                  </a:ext>
                </a:extLst>
              </a:tr>
              <a:tr h="55224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cs typeface="Arial" panose="020B0604020202020204" pitchFamily="34" charset="0"/>
                        </a:rPr>
                        <a:t>Be one of the first to tell us about your experience of living with diabetes </a:t>
                      </a:r>
                      <a:r>
                        <a:rPr lang="en-GB" sz="1200" b="0" i="0" kern="1200" dirty="0">
                          <a:solidFill>
                            <a:schemeClr val="tx1"/>
                          </a:solidFill>
                          <a:effectLst/>
                          <a:latin typeface="+mn-lt"/>
                          <a:ea typeface="+mn-ea"/>
                          <a:cs typeface="+mn-cs"/>
                        </a:rPr>
                        <a:t>📢 T</a:t>
                      </a:r>
                      <a:r>
                        <a:rPr lang="en-GB" sz="1200" b="0" i="0" u="none" strike="noStrike" dirty="0">
                          <a:solidFill>
                            <a:srgbClr val="000000"/>
                          </a:solidFill>
                          <a:effectLst/>
                          <a:latin typeface="Arial" panose="020B0604020202020204" pitchFamily="34" charset="0"/>
                          <a:cs typeface="Arial" panose="020B0604020202020204" pitchFamily="34" charset="0"/>
                        </a:rPr>
                        <a:t>he National Diabetes Experience Survey is the first of its kind. If you are selected, have your say on the future of diabetes care in England. Find out more at </a:t>
                      </a:r>
                      <a:r>
                        <a:rPr lang="en-GB" sz="1200" b="0" i="0" u="none" strike="noStrike" dirty="0">
                          <a:solidFill>
                            <a:srgbClr val="000000"/>
                          </a:solidFill>
                          <a:effectLst/>
                          <a:latin typeface="Arial" panose="020B0604020202020204" pitchFamily="34" charset="0"/>
                          <a:cs typeface="Arial" panose="020B0604020202020204" pitchFamily="34" charset="0"/>
                          <a:hlinkClick r:id="rId3"/>
                        </a:rPr>
                        <a:t>www.diabetessurvey.co.uk</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703" marR="8703" marT="8703" marB="0" anchor="ctr">
                    <a:lnL w="12700" cmpd="sng">
                      <a:solidFill>
                        <a:srgbClr val="4472C4"/>
                      </a:solidFill>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07508856"/>
                  </a:ext>
                </a:extLst>
              </a:tr>
              <a:tr h="62423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j-lt"/>
                          <a:ea typeface="+mn-ea"/>
                          <a:cs typeface="+mn-cs"/>
                        </a:rPr>
                        <a:t>Received a questionnaire? We want to hear from you! 📢 We are sending out the National Diabetes Experience Survey to over 100,000 people living with diabetes in England. Find out more about the survey and how to take part at </a:t>
                      </a:r>
                      <a:r>
                        <a:rPr lang="en-GB" sz="1200" b="0" i="0" kern="1200" dirty="0">
                          <a:solidFill>
                            <a:schemeClr val="tx1"/>
                          </a:solidFill>
                          <a:effectLst/>
                          <a:latin typeface="+mj-lt"/>
                          <a:ea typeface="+mn-ea"/>
                          <a:cs typeface="+mn-cs"/>
                          <a:hlinkClick r:id="rId3"/>
                        </a:rPr>
                        <a:t>www.diabetessurvey.co.uk</a:t>
                      </a:r>
                      <a:r>
                        <a:rPr lang="en-GB" sz="1200" b="0" i="0" kern="1200" dirty="0">
                          <a:solidFill>
                            <a:schemeClr val="tx1"/>
                          </a:solidFill>
                          <a:effectLst/>
                          <a:latin typeface="+mj-lt"/>
                          <a:ea typeface="+mn-ea"/>
                          <a:cs typeface="+mn-cs"/>
                        </a:rPr>
                        <a:t> </a:t>
                      </a:r>
                      <a:endParaRPr lang="en-GB" sz="1200" b="0" i="0" u="none" strike="noStrike" dirty="0">
                        <a:solidFill>
                          <a:schemeClr val="tx1"/>
                        </a:solidFill>
                        <a:effectLst/>
                        <a:latin typeface="+mj-lt"/>
                        <a:cs typeface="Arial" panose="020B0604020202020204" pitchFamily="34" charset="0"/>
                      </a:endParaRPr>
                    </a:p>
                  </a:txBody>
                  <a:tcPr marL="8703" marR="8703" marT="8703" marB="0" anchor="ctr">
                    <a:lnL w="12700" cmpd="sng">
                      <a:solidFill>
                        <a:srgbClr val="4472C4"/>
                      </a:solidFill>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400564"/>
                  </a:ext>
                </a:extLst>
              </a:tr>
              <a:tr h="37832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chemeClr val="bg1"/>
                          </a:solidFill>
                          <a:effectLst/>
                          <a:latin typeface="Arial" panose="020B0604020202020204" pitchFamily="34" charset="0"/>
                          <a:cs typeface="Arial" panose="020B0604020202020204" pitchFamily="34" charset="0"/>
                        </a:rPr>
                        <a:t>Posts to remind people to take part at the end of the fieldwork period (May 2024):</a:t>
                      </a:r>
                    </a:p>
                  </a:txBody>
                  <a:tcPr marL="8703" marR="8703" marT="8703"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003087"/>
                    </a:solidFill>
                  </a:tcPr>
                </a:tc>
                <a:extLst>
                  <a:ext uri="{0D108BD9-81ED-4DB2-BD59-A6C34878D82A}">
                    <a16:rowId xmlns:a16="http://schemas.microsoft.com/office/drawing/2014/main" val="2026795968"/>
                  </a:ext>
                </a:extLst>
              </a:tr>
              <a:tr h="5391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j-lt"/>
                          <a:ea typeface="+mn-ea"/>
                          <a:cs typeface="+mn-cs"/>
                        </a:rPr>
                        <a:t>Don't miss your chance to make meaningful change to diabetes care ⏰ Since March, the National Diabetes Experience Survey has been sent to over 100,000 people living with diabetes in England. If you've been invited, have your say. Find out more at </a:t>
                      </a:r>
                      <a:r>
                        <a:rPr lang="en-GB" sz="1200" b="0" i="0" kern="1200" dirty="0">
                          <a:solidFill>
                            <a:schemeClr val="tx1"/>
                          </a:solidFill>
                          <a:effectLst/>
                          <a:latin typeface="+mj-lt"/>
                          <a:ea typeface="+mn-ea"/>
                          <a:cs typeface="+mn-cs"/>
                          <a:hlinkClick r:id="rId3"/>
                        </a:rPr>
                        <a:t>www.diabetessurvey.co.uk</a:t>
                      </a:r>
                      <a:endParaRPr lang="en-GB" sz="1200" b="0" i="0" u="none" strike="noStrike" dirty="0">
                        <a:solidFill>
                          <a:schemeClr val="tx1"/>
                        </a:solidFill>
                        <a:effectLst/>
                        <a:latin typeface="+mj-lt"/>
                        <a:cs typeface="Arial" panose="020B0604020202020204" pitchFamily="34" charset="0"/>
                      </a:endParaRPr>
                    </a:p>
                  </a:txBody>
                  <a:tcPr marL="8703" marR="8703" marT="8703"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03123025"/>
                  </a:ext>
                </a:extLst>
              </a:tr>
              <a:tr h="351812">
                <a:tc>
                  <a:txBody>
                    <a:bodyPr/>
                    <a:lstStyle/>
                    <a:p>
                      <a:pPr algn="l" fontAlgn="ctr"/>
                      <a:r>
                        <a:rPr lang="en-GB" sz="1200" b="1" i="0" u="none" strike="noStrike" dirty="0">
                          <a:solidFill>
                            <a:schemeClr val="bg1"/>
                          </a:solidFill>
                          <a:effectLst/>
                          <a:latin typeface="Arial" panose="020B0604020202020204" pitchFamily="34" charset="0"/>
                          <a:cs typeface="Arial" panose="020B0604020202020204" pitchFamily="34" charset="0"/>
                        </a:rPr>
                        <a:t>Encourage people who have not been selected to promote the survey:</a:t>
                      </a:r>
                    </a:p>
                  </a:txBody>
                  <a:tcPr marL="8703" marR="8703" marT="8703"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003087"/>
                    </a:solidFill>
                  </a:tcPr>
                </a:tc>
                <a:extLst>
                  <a:ext uri="{0D108BD9-81ED-4DB2-BD59-A6C34878D82A}">
                    <a16:rowId xmlns:a16="http://schemas.microsoft.com/office/drawing/2014/main" val="987034307"/>
                  </a:ext>
                </a:extLst>
              </a:tr>
              <a:tr h="71722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j-lt"/>
                          <a:ea typeface="+mn-ea"/>
                          <a:cs typeface="+mn-cs"/>
                        </a:rPr>
                        <a:t>The NHS needs your help to understand what it's like living with diabetes in England today 🤝 Everyone's voice matters. If you have not been selected for our diabetes survey, please encourage those invited to take part by sharing why it's important to you </a:t>
                      </a:r>
                      <a:r>
                        <a:rPr lang="en-GB" sz="1200" b="0" i="0" kern="1200" dirty="0">
                          <a:solidFill>
                            <a:schemeClr val="tx1"/>
                          </a:solidFill>
                          <a:effectLst/>
                          <a:latin typeface="+mj-lt"/>
                          <a:ea typeface="+mn-ea"/>
                          <a:cs typeface="+mn-cs"/>
                          <a:hlinkClick r:id="rId3"/>
                        </a:rPr>
                        <a:t>www.diabetessurvey.co.uk</a:t>
                      </a:r>
                      <a:r>
                        <a:rPr lang="en-GB" sz="1200" b="0" i="0" kern="1200" dirty="0">
                          <a:solidFill>
                            <a:schemeClr val="tx1"/>
                          </a:solidFill>
                          <a:effectLst/>
                          <a:latin typeface="+mj-lt"/>
                          <a:ea typeface="+mn-ea"/>
                          <a:cs typeface="+mn-cs"/>
                        </a:rPr>
                        <a:t> </a:t>
                      </a:r>
                      <a:endParaRPr lang="en-GB" sz="1200" b="0" i="0" u="none" strike="noStrike" dirty="0">
                        <a:solidFill>
                          <a:schemeClr val="tx1"/>
                        </a:solidFill>
                        <a:effectLst/>
                        <a:latin typeface="+mj-lt"/>
                        <a:cs typeface="Arial" panose="020B0604020202020204" pitchFamily="34" charset="0"/>
                      </a:endParaRPr>
                    </a:p>
                    <a:p>
                      <a:pPr algn="l" fontAlgn="ct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8703" marR="8703" marT="8703"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36181973"/>
                  </a:ext>
                </a:extLst>
              </a:tr>
            </a:tbl>
          </a:graphicData>
        </a:graphic>
      </p:graphicFrame>
      <p:sp>
        <p:nvSpPr>
          <p:cNvPr id="15" name="TextBox 14">
            <a:extLst>
              <a:ext uri="{FF2B5EF4-FFF2-40B4-BE49-F238E27FC236}">
                <a16:creationId xmlns:a16="http://schemas.microsoft.com/office/drawing/2014/main" id="{18D40656-EC99-6446-66E4-DC8D32920253}"/>
              </a:ext>
            </a:extLst>
          </p:cNvPr>
          <p:cNvSpPr txBox="1"/>
          <p:nvPr/>
        </p:nvSpPr>
        <p:spPr>
          <a:xfrm>
            <a:off x="312456" y="1043644"/>
            <a:ext cx="11404154" cy="461665"/>
          </a:xfrm>
          <a:prstGeom prst="rect">
            <a:avLst/>
          </a:prstGeom>
          <a:noFill/>
        </p:spPr>
        <p:txBody>
          <a:bodyPr wrap="square" rtlCol="0">
            <a:spAutoFit/>
          </a:bodyPr>
          <a:lstStyle/>
          <a:p>
            <a:r>
              <a:rPr lang="en-GB" sz="1200" dirty="0">
                <a:solidFill>
                  <a:prstClr val="black"/>
                </a:solidFill>
                <a:cs typeface="Arial" panose="020B0604020202020204" pitchFamily="34" charset="0"/>
              </a:rPr>
              <a:t>We have included some emojis below in the posts. </a:t>
            </a:r>
            <a:r>
              <a:rPr lang="en-GB" sz="1200" dirty="0">
                <a:cs typeface="Arial" panose="020B0604020202020204" pitchFamily="34" charset="0"/>
              </a:rPr>
              <a:t>Please make use of these where relevant and suitable. For Instagram posts, you can use this text with suitable media (for example, the poster or website banner included in this toolkit).</a:t>
            </a:r>
          </a:p>
        </p:txBody>
      </p:sp>
    </p:spTree>
    <p:extLst>
      <p:ext uri="{BB962C8B-B14F-4D97-AF65-F5344CB8AC3E}">
        <p14:creationId xmlns:p14="http://schemas.microsoft.com/office/powerpoint/2010/main" val="332414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76733" y="423807"/>
            <a:ext cx="11404154" cy="865186"/>
          </a:xfrm>
        </p:spPr>
        <p:txBody>
          <a:bodyPr/>
          <a:lstStyle/>
          <a:p>
            <a:pPr>
              <a:lnSpc>
                <a:spcPts val="4240"/>
              </a:lnSpc>
            </a:pPr>
            <a:r>
              <a:rPr lang="en-US" sz="3600" cap="all" dirty="0">
                <a:solidFill>
                  <a:schemeClr val="accent1"/>
                </a:solidFill>
                <a:latin typeface="Arial" panose="020B0604020202020204" pitchFamily="34" charset="0"/>
                <a:cs typeface="Arial" panose="020B0604020202020204" pitchFamily="34" charset="0"/>
              </a:rPr>
              <a:t>LinkedIn</a:t>
            </a:r>
          </a:p>
        </p:txBody>
      </p:sp>
      <p:graphicFrame>
        <p:nvGraphicFramePr>
          <p:cNvPr id="3" name="Table 2">
            <a:extLst>
              <a:ext uri="{FF2B5EF4-FFF2-40B4-BE49-F238E27FC236}">
                <a16:creationId xmlns:a16="http://schemas.microsoft.com/office/drawing/2014/main" id="{60CD60A4-8AE3-B4B9-905E-A8D69237A91F}"/>
              </a:ext>
            </a:extLst>
          </p:cNvPr>
          <p:cNvGraphicFramePr>
            <a:graphicFrameLocks noGrp="1"/>
          </p:cNvGraphicFramePr>
          <p:nvPr>
            <p:extLst>
              <p:ext uri="{D42A27DB-BD31-4B8C-83A1-F6EECF244321}">
                <p14:modId xmlns:p14="http://schemas.microsoft.com/office/powerpoint/2010/main" val="1373323440"/>
              </p:ext>
            </p:extLst>
          </p:nvPr>
        </p:nvGraphicFramePr>
        <p:xfrm>
          <a:off x="476733" y="1288993"/>
          <a:ext cx="10982038" cy="3516064"/>
        </p:xfrm>
        <a:graphic>
          <a:graphicData uri="http://schemas.openxmlformats.org/drawingml/2006/table">
            <a:tbl>
              <a:tblPr>
                <a:tableStyleId>{B301B821-A1FF-4177-AEE7-76D212191A09}</a:tableStyleId>
              </a:tblPr>
              <a:tblGrid>
                <a:gridCol w="10982038">
                  <a:extLst>
                    <a:ext uri="{9D8B030D-6E8A-4147-A177-3AD203B41FA5}">
                      <a16:colId xmlns:a16="http://schemas.microsoft.com/office/drawing/2014/main" val="2919068797"/>
                    </a:ext>
                  </a:extLst>
                </a:gridCol>
              </a:tblGrid>
              <a:tr h="1892282">
                <a:tc>
                  <a:txBody>
                    <a:bodyPr/>
                    <a:lstStyle/>
                    <a:p>
                      <a:pPr algn="l" fontAlgn="ctr"/>
                      <a:r>
                        <a:rPr lang="en-GB" sz="1200" u="none" strike="noStrike" dirty="0">
                          <a:solidFill>
                            <a:schemeClr val="tx1"/>
                          </a:solidFill>
                          <a:effectLst/>
                          <a:latin typeface="Arial" panose="020B0604020202020204" pitchFamily="34" charset="0"/>
                          <a:cs typeface="Arial" panose="020B0604020202020204" pitchFamily="34" charset="0"/>
                        </a:rPr>
                        <a:t>Be one of the first to have your say about living with diabetes by taking part in NHS England's new diabetes survey. From March 2024, around 100,000 people living with diabetes in England will be asked to take part in the National Diabetes Experience Survey. If you’re invited, take part to tell us what it's like living with diabetes today.</a:t>
                      </a:r>
                    </a:p>
                    <a:p>
                      <a:pPr algn="l" fontAlgn="ctr"/>
                      <a:endParaRPr lang="en-GB" sz="1200" u="none" strike="noStrike" dirty="0">
                        <a:solidFill>
                          <a:schemeClr val="tx1"/>
                        </a:solidFill>
                        <a:effectLst/>
                        <a:latin typeface="Arial" panose="020B0604020202020204" pitchFamily="34" charset="0"/>
                        <a:cs typeface="Arial" panose="020B0604020202020204" pitchFamily="34" charset="0"/>
                      </a:endParaRPr>
                    </a:p>
                    <a:p>
                      <a:pPr algn="l" fontAlgn="ctr"/>
                      <a:r>
                        <a:rPr lang="en-GB" sz="1200" u="none" strike="noStrike" dirty="0">
                          <a:solidFill>
                            <a:schemeClr val="tx1"/>
                          </a:solidFill>
                          <a:effectLst/>
                          <a:latin typeface="Arial" panose="020B0604020202020204" pitchFamily="34" charset="0"/>
                          <a:cs typeface="Arial" panose="020B0604020202020204" pitchFamily="34" charset="0"/>
                        </a:rPr>
                        <a:t>The findings will be used to understand and improve experiences of self-management and NHS care for people living with diabetes. </a:t>
                      </a:r>
                    </a:p>
                    <a:p>
                      <a:pPr algn="l" fontAlgn="ctr"/>
                      <a:endParaRPr lang="en-GB" sz="1200" u="none" strike="noStrike" dirty="0">
                        <a:solidFill>
                          <a:schemeClr val="tx1"/>
                        </a:solidFill>
                        <a:effectLst/>
                        <a:latin typeface="Arial" panose="020B0604020202020204" pitchFamily="34" charset="0"/>
                        <a:cs typeface="Arial" panose="020B0604020202020204" pitchFamily="34" charset="0"/>
                      </a:endParaRPr>
                    </a:p>
                    <a:p>
                      <a:pPr algn="l" fontAlgn="ctr"/>
                      <a:r>
                        <a:rPr lang="en-GB" sz="1200" u="none" strike="noStrike" dirty="0">
                          <a:solidFill>
                            <a:schemeClr val="tx1"/>
                          </a:solidFill>
                          <a:effectLst/>
                          <a:latin typeface="Arial" panose="020B0604020202020204" pitchFamily="34" charset="0"/>
                          <a:cs typeface="Arial" panose="020B0604020202020204" pitchFamily="34" charset="0"/>
                        </a:rPr>
                        <a:t>If you need support completing the survey or want to take part in another language or format, visit </a:t>
                      </a:r>
                      <a:r>
                        <a:rPr lang="en-GB" sz="1200" u="none" strike="noStrike" dirty="0">
                          <a:solidFill>
                            <a:schemeClr val="tx1"/>
                          </a:solidFill>
                          <a:effectLst/>
                          <a:latin typeface="Arial" panose="020B0604020202020204" pitchFamily="34" charset="0"/>
                          <a:cs typeface="Arial" panose="020B0604020202020204" pitchFamily="34" charset="0"/>
                          <a:hlinkClick r:id="rId3"/>
                        </a:rPr>
                        <a:t>www.diabetessurvey.co.uk/accessibility-and-language</a:t>
                      </a:r>
                      <a:r>
                        <a:rPr lang="en-GB" sz="1200" u="none" strike="noStrike" dirty="0">
                          <a:solidFill>
                            <a:schemeClr val="tx1"/>
                          </a:solidFill>
                          <a:effectLst/>
                          <a:latin typeface="Arial" panose="020B0604020202020204" pitchFamily="34" charset="0"/>
                          <a:cs typeface="Arial" panose="020B0604020202020204" pitchFamily="34" charset="0"/>
                        </a:rPr>
                        <a:t>. Or you can contact us via email </a:t>
                      </a:r>
                      <a:r>
                        <a:rPr lang="en-GB" sz="1200" u="none" strike="noStrike" dirty="0">
                          <a:solidFill>
                            <a:schemeClr val="tx1"/>
                          </a:solidFill>
                          <a:effectLst/>
                          <a:latin typeface="+mj-lt"/>
                          <a:cs typeface="Arial" panose="020B0604020202020204" pitchFamily="34" charset="0"/>
                        </a:rPr>
                        <a:t>at </a:t>
                      </a:r>
                      <a:r>
                        <a:rPr lang="en-GB" sz="1200" b="0" i="0" u="sng" kern="1200" dirty="0">
                          <a:solidFill>
                            <a:schemeClr val="dk1"/>
                          </a:solidFill>
                          <a:effectLst/>
                          <a:latin typeface="+mj-lt"/>
                          <a:ea typeface="+mn-ea"/>
                          <a:cs typeface="+mn-cs"/>
                          <a:hlinkClick r:id="rId4"/>
                        </a:rPr>
                        <a:t>diabetessurvey@ipsos.com</a:t>
                      </a:r>
                      <a:r>
                        <a:rPr lang="en-GB" sz="1200" u="none" strike="noStrike" dirty="0">
                          <a:solidFill>
                            <a:schemeClr val="tx1"/>
                          </a:solidFill>
                          <a:effectLst/>
                          <a:latin typeface="+mj-lt"/>
                          <a:cs typeface="Arial" panose="020B0604020202020204" pitchFamily="34" charset="0"/>
                        </a:rPr>
                        <a:t> or call </a:t>
                      </a:r>
                      <a:r>
                        <a:rPr lang="en-GB" sz="1200" u="none" strike="noStrike" dirty="0">
                          <a:solidFill>
                            <a:schemeClr val="tx1"/>
                          </a:solidFill>
                          <a:effectLst/>
                          <a:latin typeface="Arial" panose="020B0604020202020204" pitchFamily="34" charset="0"/>
                          <a:cs typeface="Arial" panose="020B0604020202020204" pitchFamily="34" charset="0"/>
                        </a:rPr>
                        <a:t>the free helpline number on </a:t>
                      </a:r>
                      <a:r>
                        <a:rPr lang="en-GB" sz="1200" b="0" i="0" dirty="0">
                          <a:solidFill>
                            <a:schemeClr val="tx1"/>
                          </a:solidFill>
                          <a:effectLst/>
                          <a:latin typeface="arial" panose="020B0604020202020204" pitchFamily="34" charset="0"/>
                        </a:rPr>
                        <a:t>0800 470 2983</a:t>
                      </a:r>
                      <a:r>
                        <a:rPr lang="en-GB" sz="1200" u="none" strike="noStrike" dirty="0">
                          <a:solidFill>
                            <a:schemeClr val="tx1"/>
                          </a:solidFill>
                          <a:effectLst/>
                          <a:latin typeface="Arial" panose="020B0604020202020204" pitchFamily="34" charset="0"/>
                          <a:cs typeface="Arial" panose="020B0604020202020204" pitchFamily="34" charset="0"/>
                        </a:rPr>
                        <a:t>.</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8703" marR="8703" marT="8703" marB="0" anchor="ctr">
                    <a:solidFill>
                      <a:schemeClr val="bg1"/>
                    </a:solidFill>
                  </a:tcPr>
                </a:tc>
                <a:extLst>
                  <a:ext uri="{0D108BD9-81ED-4DB2-BD59-A6C34878D82A}">
                    <a16:rowId xmlns:a16="http://schemas.microsoft.com/office/drawing/2014/main" val="1120587300"/>
                  </a:ext>
                </a:extLst>
              </a:tr>
              <a:tr h="1623782">
                <a:tc>
                  <a:txBody>
                    <a:bodyPr/>
                    <a:lstStyle/>
                    <a:p>
                      <a:pPr algn="l" fontAlgn="ctr"/>
                      <a:r>
                        <a:rPr lang="en-GB" sz="1200" u="none" strike="noStrike" dirty="0">
                          <a:solidFill>
                            <a:schemeClr val="tx1"/>
                          </a:solidFill>
                          <a:effectLst/>
                          <a:latin typeface="Arial" panose="020B0604020202020204" pitchFamily="34" charset="0"/>
                          <a:cs typeface="Arial" panose="020B0604020202020204" pitchFamily="34" charset="0"/>
                        </a:rPr>
                        <a:t>Don't miss this chance to make your voice heard in NHS England's new diabetes survey. Understanding experiences of care for people living with diabetes is extremely important as it helps us adapt our services to best suit your needs. If you are invited to the National Diabetes Experience Survey, please take part and help shape NHS services. </a:t>
                      </a:r>
                    </a:p>
                    <a:p>
                      <a:pPr algn="l" fontAlgn="ctr"/>
                      <a:endParaRPr lang="en-GB" sz="1200" u="none" strike="noStrike" dirty="0">
                        <a:solidFill>
                          <a:schemeClr val="tx1"/>
                        </a:solidFill>
                        <a:effectLst/>
                        <a:latin typeface="Arial" panose="020B0604020202020204" pitchFamily="34" charset="0"/>
                        <a:cs typeface="Arial" panose="020B0604020202020204" pitchFamily="34" charset="0"/>
                      </a:endParaRPr>
                    </a:p>
                    <a:p>
                      <a:pPr algn="l" fontAlgn="ctr"/>
                      <a:r>
                        <a:rPr lang="en-GB" sz="1200" u="none" strike="noStrike" dirty="0">
                          <a:solidFill>
                            <a:schemeClr val="tx1"/>
                          </a:solidFill>
                          <a:effectLst/>
                          <a:latin typeface="Arial" panose="020B0604020202020204" pitchFamily="34" charset="0"/>
                          <a:cs typeface="Arial" panose="020B0604020202020204" pitchFamily="34" charset="0"/>
                        </a:rPr>
                        <a:t>Invitations to take part in the survey will be posted to those who have been selected. For more information on the survey and how to access help and support in completing it please visit </a:t>
                      </a:r>
                      <a:r>
                        <a:rPr lang="en-GB" sz="1200" u="none" strike="noStrike" dirty="0">
                          <a:solidFill>
                            <a:schemeClr val="tx1"/>
                          </a:solidFill>
                          <a:effectLst/>
                          <a:latin typeface="Arial" panose="020B0604020202020204" pitchFamily="34" charset="0"/>
                          <a:cs typeface="Arial" panose="020B0604020202020204" pitchFamily="34" charset="0"/>
                          <a:hlinkClick r:id="rId3"/>
                        </a:rPr>
                        <a:t>www.diabetessurvey.co.uk/accessibility-and-language</a:t>
                      </a:r>
                      <a:r>
                        <a:rPr lang="en-GB" sz="1200" u="none" strike="noStrike" dirty="0">
                          <a:solidFill>
                            <a:schemeClr val="tx1"/>
                          </a:solidFill>
                          <a:effectLst/>
                          <a:latin typeface="Arial" panose="020B0604020202020204" pitchFamily="34" charset="0"/>
                          <a:cs typeface="Arial" panose="020B0604020202020204" pitchFamily="34" charset="0"/>
                        </a:rPr>
                        <a:t>. Or you can contact us via email </a:t>
                      </a:r>
                      <a:r>
                        <a:rPr lang="en-GB" sz="1200" u="none" strike="noStrike" kern="1200" dirty="0">
                          <a:solidFill>
                            <a:schemeClr val="tx1"/>
                          </a:solidFill>
                          <a:effectLst/>
                          <a:latin typeface="+mn-lt"/>
                          <a:ea typeface="+mn-ea"/>
                          <a:cs typeface="Arial" panose="020B0604020202020204" pitchFamily="34" charset="0"/>
                        </a:rPr>
                        <a:t>at </a:t>
                      </a:r>
                      <a:r>
                        <a:rPr lang="en-GB" sz="1200" b="0" i="0" u="sng" kern="1200" dirty="0">
                          <a:solidFill>
                            <a:schemeClr val="dk1"/>
                          </a:solidFill>
                          <a:effectLst/>
                          <a:latin typeface="+mn-lt"/>
                          <a:ea typeface="+mn-ea"/>
                          <a:cs typeface="+mn-cs"/>
                          <a:hlinkClick r:id="rId4"/>
                        </a:rPr>
                        <a:t>diabetessurvey@ipsos.com</a:t>
                      </a:r>
                      <a:r>
                        <a:rPr lang="en-GB" sz="1200" u="none" strike="noStrike" kern="1200" dirty="0">
                          <a:solidFill>
                            <a:schemeClr val="tx1"/>
                          </a:solidFill>
                          <a:effectLst/>
                          <a:latin typeface="+mn-lt"/>
                          <a:ea typeface="+mn-ea"/>
                          <a:cs typeface="Arial" panose="020B0604020202020204" pitchFamily="34" charset="0"/>
                        </a:rPr>
                        <a:t> or call </a:t>
                      </a:r>
                      <a:r>
                        <a:rPr lang="en-GB" sz="1200" u="none" strike="noStrike" dirty="0">
                          <a:solidFill>
                            <a:schemeClr val="tx1"/>
                          </a:solidFill>
                          <a:effectLst/>
                          <a:latin typeface="Arial" panose="020B0604020202020204" pitchFamily="34" charset="0"/>
                          <a:cs typeface="Arial" panose="020B0604020202020204" pitchFamily="34" charset="0"/>
                        </a:rPr>
                        <a:t>the free helpline number on </a:t>
                      </a:r>
                      <a:r>
                        <a:rPr lang="en-GB" sz="1200" b="0" i="0" dirty="0">
                          <a:solidFill>
                            <a:schemeClr val="tx1"/>
                          </a:solidFill>
                          <a:effectLst/>
                          <a:latin typeface="arial" panose="020B0604020202020204" pitchFamily="34" charset="0"/>
                        </a:rPr>
                        <a:t>0800 470 2983</a:t>
                      </a:r>
                      <a:r>
                        <a:rPr lang="en-GB" sz="1200" u="none" strike="noStrike" dirty="0">
                          <a:solidFill>
                            <a:schemeClr val="tx1"/>
                          </a:solidFill>
                          <a:effectLst/>
                          <a:latin typeface="Arial" panose="020B0604020202020204" pitchFamily="34" charset="0"/>
                          <a:cs typeface="Arial" panose="020B0604020202020204" pitchFamily="34" charset="0"/>
                        </a:rPr>
                        <a:t>.</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8703" marR="8703" marT="8703" marB="0" anchor="ctr">
                    <a:solidFill>
                      <a:schemeClr val="bg1"/>
                    </a:solidFill>
                  </a:tcPr>
                </a:tc>
                <a:extLst>
                  <a:ext uri="{0D108BD9-81ED-4DB2-BD59-A6C34878D82A}">
                    <a16:rowId xmlns:a16="http://schemas.microsoft.com/office/drawing/2014/main" val="10400564"/>
                  </a:ext>
                </a:extLst>
              </a:tr>
            </a:tbl>
          </a:graphicData>
        </a:graphic>
      </p:graphicFrame>
    </p:spTree>
    <p:extLst>
      <p:ext uri="{BB962C8B-B14F-4D97-AF65-F5344CB8AC3E}">
        <p14:creationId xmlns:p14="http://schemas.microsoft.com/office/powerpoint/2010/main" val="43827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FACEBOOK</a:t>
            </a:r>
          </a:p>
        </p:txBody>
      </p:sp>
      <p:sp>
        <p:nvSpPr>
          <p:cNvPr id="2" name="TextBox 1">
            <a:extLst>
              <a:ext uri="{FF2B5EF4-FFF2-40B4-BE49-F238E27FC236}">
                <a16:creationId xmlns:a16="http://schemas.microsoft.com/office/drawing/2014/main" id="{01128AFA-0923-8522-A3A3-04EFE0447241}"/>
              </a:ext>
            </a:extLst>
          </p:cNvPr>
          <p:cNvSpPr txBox="1"/>
          <p:nvPr/>
        </p:nvSpPr>
        <p:spPr>
          <a:xfrm>
            <a:off x="313164" y="1073265"/>
            <a:ext cx="10054451"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We have included some emojis below in the posts. Please make use of these where relevant and suitable.</a:t>
            </a:r>
          </a:p>
        </p:txBody>
      </p:sp>
      <p:graphicFrame>
        <p:nvGraphicFramePr>
          <p:cNvPr id="3" name="Table 2">
            <a:extLst>
              <a:ext uri="{FF2B5EF4-FFF2-40B4-BE49-F238E27FC236}">
                <a16:creationId xmlns:a16="http://schemas.microsoft.com/office/drawing/2014/main" id="{610AE361-3FA6-A51C-75C3-7711F7FCDE0D}"/>
              </a:ext>
            </a:extLst>
          </p:cNvPr>
          <p:cNvGraphicFramePr>
            <a:graphicFrameLocks noGrp="1"/>
          </p:cNvGraphicFramePr>
          <p:nvPr>
            <p:extLst>
              <p:ext uri="{D42A27DB-BD31-4B8C-83A1-F6EECF244321}">
                <p14:modId xmlns:p14="http://schemas.microsoft.com/office/powerpoint/2010/main" val="1257640157"/>
              </p:ext>
            </p:extLst>
          </p:nvPr>
        </p:nvGraphicFramePr>
        <p:xfrm>
          <a:off x="393923" y="1408320"/>
          <a:ext cx="10982038" cy="3321754"/>
        </p:xfrm>
        <a:graphic>
          <a:graphicData uri="http://schemas.openxmlformats.org/drawingml/2006/table">
            <a:tbl>
              <a:tblPr/>
              <a:tblGrid>
                <a:gridCol w="10982038">
                  <a:extLst>
                    <a:ext uri="{9D8B030D-6E8A-4147-A177-3AD203B41FA5}">
                      <a16:colId xmlns:a16="http://schemas.microsoft.com/office/drawing/2014/main" val="2919068797"/>
                    </a:ext>
                  </a:extLst>
                </a:gridCol>
              </a:tblGrid>
              <a:tr h="20413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GB" sz="1200" u="none" strike="noStrike" dirty="0">
                          <a:solidFill>
                            <a:schemeClr val="tx1"/>
                          </a:solidFill>
                          <a:effectLst/>
                          <a:latin typeface="+mj-lt"/>
                          <a:cs typeface="Arial" panose="020B0604020202020204" pitchFamily="34" charset="0"/>
                        </a:rPr>
                        <a:t>Are you living with diabetes in England? We want to hear from you </a:t>
                      </a:r>
                      <a:r>
                        <a:rPr lang="en-GB" sz="1200" b="0" i="0" kern="1200" dirty="0">
                          <a:solidFill>
                            <a:schemeClr val="tx1"/>
                          </a:solidFill>
                          <a:effectLst/>
                          <a:latin typeface="+mj-lt"/>
                          <a:ea typeface="+mn-ea"/>
                          <a:cs typeface="+mn-cs"/>
                        </a:rPr>
                        <a:t>📢</a:t>
                      </a:r>
                      <a:r>
                        <a:rPr lang="en-GB" sz="1200" u="none" strike="noStrike" dirty="0">
                          <a:solidFill>
                            <a:schemeClr val="tx1"/>
                          </a:solidFill>
                          <a:effectLst/>
                          <a:latin typeface="+mj-lt"/>
                          <a:cs typeface="Arial" panose="020B0604020202020204" pitchFamily="34" charset="0"/>
                        </a:rPr>
                        <a:t>   </a:t>
                      </a:r>
                    </a:p>
                    <a:p>
                      <a:pPr algn="l" fontAlgn="ctr"/>
                      <a:endParaRPr lang="en-GB" sz="1200" u="none" strike="noStrike" dirty="0">
                        <a:solidFill>
                          <a:schemeClr val="tx1"/>
                        </a:solidFill>
                        <a:effectLst/>
                        <a:latin typeface="+mj-lt"/>
                        <a:cs typeface="Arial" panose="020B0604020202020204" pitchFamily="34" charset="0"/>
                      </a:endParaRPr>
                    </a:p>
                    <a:p>
                      <a:pPr algn="l" fontAlgn="ctr"/>
                      <a:r>
                        <a:rPr lang="en-GB" sz="1200" u="none" strike="noStrike" dirty="0">
                          <a:solidFill>
                            <a:schemeClr val="tx1"/>
                          </a:solidFill>
                          <a:effectLst/>
                          <a:latin typeface="+mj-lt"/>
                          <a:cs typeface="Arial" panose="020B0604020202020204" pitchFamily="34" charset="0"/>
                        </a:rPr>
                        <a:t>From March 2024, around 100,000 people living with diabetes in England will be asked to take part in the National Diabetes Experience Survey. If you receive an invitation, please take part in the survey to help us understand what it is like living with diabetes today. What you say will improve experiences of self-management and NHS care.</a:t>
                      </a:r>
                    </a:p>
                    <a:p>
                      <a:pPr algn="l" fontAlgn="ctr"/>
                      <a:endParaRPr lang="en-GB" sz="1200" u="none" strike="noStrike" dirty="0">
                        <a:solidFill>
                          <a:schemeClr val="tx1"/>
                        </a:solidFill>
                        <a:effectLst/>
                        <a:latin typeface="+mj-lt"/>
                        <a:cs typeface="Arial" panose="020B0604020202020204" pitchFamily="34" charset="0"/>
                      </a:endParaRPr>
                    </a:p>
                    <a:p>
                      <a:pPr algn="l" fontAlgn="ctr"/>
                      <a:r>
                        <a:rPr lang="en-GB" sz="1200" u="none" strike="noStrike" dirty="0">
                          <a:solidFill>
                            <a:schemeClr val="tx1"/>
                          </a:solidFill>
                          <a:effectLst/>
                          <a:latin typeface="+mj-lt"/>
                          <a:cs typeface="Arial" panose="020B0604020202020204" pitchFamily="34" charset="0"/>
                        </a:rPr>
                        <a:t>If you need support completing the survey or want to take part in another language or format, please visit </a:t>
                      </a:r>
                      <a:r>
                        <a:rPr lang="en-GB" sz="1200" u="none" strike="noStrike" dirty="0">
                          <a:solidFill>
                            <a:schemeClr val="tx1"/>
                          </a:solidFill>
                          <a:effectLst/>
                          <a:latin typeface="Arial" panose="020B0604020202020204" pitchFamily="34" charset="0"/>
                          <a:cs typeface="Arial" panose="020B0604020202020204" pitchFamily="34" charset="0"/>
                          <a:hlinkClick r:id="rId3"/>
                        </a:rPr>
                        <a:t>www.diabetessurvey.co.uk/accessibility-and-language</a:t>
                      </a:r>
                      <a:r>
                        <a:rPr lang="en-GB" sz="1200" u="none" strike="noStrike" dirty="0">
                          <a:solidFill>
                            <a:schemeClr val="tx1"/>
                          </a:solidFill>
                          <a:effectLst/>
                          <a:latin typeface="+mj-lt"/>
                          <a:cs typeface="Arial" panose="020B0604020202020204" pitchFamily="34" charset="0"/>
                        </a:rPr>
                        <a:t>. Or you can contact us via email </a:t>
                      </a:r>
                      <a:r>
                        <a:rPr lang="en-GB" sz="1200" u="none" strike="noStrike" kern="1200" dirty="0">
                          <a:solidFill>
                            <a:schemeClr val="tx1"/>
                          </a:solidFill>
                          <a:effectLst/>
                          <a:latin typeface="+mj-lt"/>
                          <a:ea typeface="+mn-ea"/>
                          <a:cs typeface="Arial" panose="020B0604020202020204" pitchFamily="34" charset="0"/>
                        </a:rPr>
                        <a:t>at </a:t>
                      </a:r>
                      <a:r>
                        <a:rPr lang="en-GB" sz="1200" b="0" i="0" u="sng" kern="1200" dirty="0">
                          <a:solidFill>
                            <a:schemeClr val="dk1"/>
                          </a:solidFill>
                          <a:effectLst/>
                          <a:latin typeface="+mj-lt"/>
                          <a:ea typeface="+mn-ea"/>
                          <a:cs typeface="+mn-cs"/>
                          <a:hlinkClick r:id="rId4"/>
                        </a:rPr>
                        <a:t>diabetessurvey@ipsos.com</a:t>
                      </a:r>
                      <a:r>
                        <a:rPr lang="en-GB" sz="1200" u="none" strike="noStrike" kern="1200" dirty="0">
                          <a:solidFill>
                            <a:schemeClr val="tx1"/>
                          </a:solidFill>
                          <a:effectLst/>
                          <a:latin typeface="+mj-lt"/>
                          <a:ea typeface="+mn-ea"/>
                          <a:cs typeface="Arial" panose="020B0604020202020204" pitchFamily="34" charset="0"/>
                        </a:rPr>
                        <a:t> or call </a:t>
                      </a:r>
                      <a:r>
                        <a:rPr lang="en-GB" sz="1200" u="none" strike="noStrike" dirty="0">
                          <a:solidFill>
                            <a:schemeClr val="tx1"/>
                          </a:solidFill>
                          <a:effectLst/>
                          <a:latin typeface="+mj-lt"/>
                          <a:cs typeface="Arial" panose="020B0604020202020204" pitchFamily="34" charset="0"/>
                        </a:rPr>
                        <a:t>the free helpline number on </a:t>
                      </a:r>
                      <a:r>
                        <a:rPr lang="en-GB" sz="1200" b="0" i="0" dirty="0">
                          <a:solidFill>
                            <a:schemeClr val="tx1"/>
                          </a:solidFill>
                          <a:effectLst/>
                          <a:latin typeface="+mj-lt"/>
                        </a:rPr>
                        <a:t>0800 470 2983</a:t>
                      </a:r>
                      <a:r>
                        <a:rPr lang="en-GB" sz="1200" u="none" strike="noStrike" dirty="0">
                          <a:solidFill>
                            <a:schemeClr val="tx1"/>
                          </a:solidFill>
                          <a:effectLst/>
                          <a:latin typeface="+mj-lt"/>
                          <a:cs typeface="Arial" panose="020B0604020202020204" pitchFamily="34" charset="0"/>
                        </a:rPr>
                        <a:t>.</a:t>
                      </a:r>
                      <a:endParaRPr lang="en-GB" sz="1200" b="0" i="0" u="none" strike="noStrike" dirty="0">
                        <a:solidFill>
                          <a:schemeClr val="tx1"/>
                        </a:solidFill>
                        <a:effectLst/>
                        <a:latin typeface="+mj-lt"/>
                        <a:cs typeface="Arial" panose="020B0604020202020204" pitchFamily="34" charset="0"/>
                      </a:endParaRPr>
                    </a:p>
                  </a:txBody>
                  <a:tcPr marL="8703" marR="8703" marT="8703"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20587300"/>
                  </a:ext>
                </a:extLst>
              </a:tr>
              <a:tr h="128038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GB" sz="1200" u="none" strike="noStrike" dirty="0">
                          <a:solidFill>
                            <a:schemeClr val="tx1"/>
                          </a:solidFill>
                          <a:effectLst/>
                          <a:latin typeface="+mj-lt"/>
                          <a:cs typeface="Arial" panose="020B0604020202020204" pitchFamily="34" charset="0"/>
                        </a:rPr>
                        <a:t>A new opportunity is coming to help shape diabetes care in England. If you are among the 100,000 people asked to take part in the National Diabetes Experience Survey, make sure your voice is heard by responding online or by post </a:t>
                      </a:r>
                      <a:r>
                        <a:rPr lang="en-GB" sz="1200" b="0" i="0" kern="1200" dirty="0">
                          <a:solidFill>
                            <a:schemeClr val="tx1"/>
                          </a:solidFill>
                          <a:effectLst/>
                          <a:latin typeface="+mj-lt"/>
                          <a:ea typeface="+mn-ea"/>
                          <a:cs typeface="+mn-cs"/>
                        </a:rPr>
                        <a:t>💌</a:t>
                      </a:r>
                      <a:endParaRPr lang="en-GB" sz="1200" u="none" strike="noStrike" dirty="0">
                        <a:solidFill>
                          <a:schemeClr val="tx1"/>
                        </a:solidFill>
                        <a:effectLst/>
                        <a:latin typeface="+mj-lt"/>
                        <a:cs typeface="Arial" panose="020B0604020202020204" pitchFamily="34" charset="0"/>
                      </a:endParaRPr>
                    </a:p>
                    <a:p>
                      <a:pPr algn="l" fontAlgn="ctr"/>
                      <a:endParaRPr lang="en-GB" sz="1200" u="none" strike="noStrike" dirty="0">
                        <a:solidFill>
                          <a:schemeClr val="tx1"/>
                        </a:solidFill>
                        <a:effectLst/>
                        <a:latin typeface="+mj-lt"/>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r>
                        <a:rPr lang="en-GB" sz="1200" u="none" strike="noStrike" dirty="0">
                          <a:solidFill>
                            <a:schemeClr val="tx1"/>
                          </a:solidFill>
                          <a:effectLst/>
                          <a:latin typeface="+mj-lt"/>
                          <a:cs typeface="Arial" panose="020B0604020202020204" pitchFamily="34" charset="0"/>
                        </a:rPr>
                        <a:t>Invitations to take part in the survey will be posted to selected people living with diabetes in England. If you need support completing the survey or want to take part in another language or format, please visit </a:t>
                      </a:r>
                      <a:r>
                        <a:rPr lang="en-GB" sz="1200" u="none" strike="noStrike" dirty="0">
                          <a:solidFill>
                            <a:schemeClr val="tx1"/>
                          </a:solidFill>
                          <a:effectLst/>
                          <a:latin typeface="Arial" panose="020B0604020202020204" pitchFamily="34" charset="0"/>
                          <a:cs typeface="Arial" panose="020B0604020202020204" pitchFamily="34" charset="0"/>
                          <a:hlinkClick r:id="rId3"/>
                        </a:rPr>
                        <a:t>www.diabetessurvey.co.uk/accessibility-and-language</a:t>
                      </a:r>
                      <a:r>
                        <a:rPr lang="en-GB" sz="1200" u="none" strike="noStrike" dirty="0">
                          <a:solidFill>
                            <a:schemeClr val="tx1"/>
                          </a:solidFill>
                          <a:effectLst/>
                          <a:latin typeface="+mj-lt"/>
                          <a:cs typeface="Arial" panose="020B0604020202020204" pitchFamily="34" charset="0"/>
                        </a:rPr>
                        <a:t>. Or you can contact us via email </a:t>
                      </a:r>
                      <a:r>
                        <a:rPr lang="en-GB" sz="1200" u="none" strike="noStrike" kern="1200" dirty="0">
                          <a:solidFill>
                            <a:schemeClr val="tx1"/>
                          </a:solidFill>
                          <a:effectLst/>
                          <a:latin typeface="+mj-lt"/>
                          <a:ea typeface="+mn-ea"/>
                          <a:cs typeface="Arial" panose="020B0604020202020204" pitchFamily="34" charset="0"/>
                        </a:rPr>
                        <a:t>at </a:t>
                      </a:r>
                      <a:r>
                        <a:rPr lang="en-GB" sz="1200" b="0" i="0" u="sng" kern="1200" dirty="0">
                          <a:solidFill>
                            <a:schemeClr val="dk1"/>
                          </a:solidFill>
                          <a:effectLst/>
                          <a:latin typeface="+mj-lt"/>
                          <a:ea typeface="+mn-ea"/>
                          <a:cs typeface="+mn-cs"/>
                          <a:hlinkClick r:id="rId4"/>
                        </a:rPr>
                        <a:t>diabetessurvey@ipsos.com</a:t>
                      </a:r>
                      <a:r>
                        <a:rPr lang="en-GB" sz="1200" u="none" strike="noStrike" kern="1200" dirty="0">
                          <a:solidFill>
                            <a:schemeClr val="tx1"/>
                          </a:solidFill>
                          <a:effectLst/>
                          <a:latin typeface="+mj-lt"/>
                          <a:ea typeface="+mn-ea"/>
                          <a:cs typeface="Arial" panose="020B0604020202020204" pitchFamily="34" charset="0"/>
                        </a:rPr>
                        <a:t> or call </a:t>
                      </a:r>
                      <a:r>
                        <a:rPr lang="en-GB" sz="1200" u="none" strike="noStrike" dirty="0">
                          <a:solidFill>
                            <a:schemeClr val="tx1"/>
                          </a:solidFill>
                          <a:effectLst/>
                          <a:latin typeface="+mj-lt"/>
                          <a:cs typeface="Arial" panose="020B0604020202020204" pitchFamily="34" charset="0"/>
                        </a:rPr>
                        <a:t>the free helpline number on </a:t>
                      </a:r>
                      <a:r>
                        <a:rPr lang="en-GB" sz="1200" b="0" i="0" dirty="0">
                          <a:solidFill>
                            <a:schemeClr val="tx1"/>
                          </a:solidFill>
                          <a:effectLst/>
                          <a:latin typeface="+mj-lt"/>
                        </a:rPr>
                        <a:t>0800 470 2983</a:t>
                      </a:r>
                      <a:r>
                        <a:rPr lang="en-GB" sz="1200" u="none" strike="noStrike" dirty="0">
                          <a:solidFill>
                            <a:schemeClr val="tx1"/>
                          </a:solidFill>
                          <a:effectLst/>
                          <a:latin typeface="+mj-lt"/>
                          <a:cs typeface="Arial" panose="020B0604020202020204" pitchFamily="34" charset="0"/>
                        </a:rPr>
                        <a:t>.</a:t>
                      </a:r>
                      <a:endParaRPr lang="en-GB" sz="1200" b="0" i="0" u="none" strike="noStrike" dirty="0">
                        <a:solidFill>
                          <a:schemeClr val="tx1"/>
                        </a:solidFill>
                        <a:effectLst/>
                        <a:latin typeface="+mj-lt"/>
                        <a:cs typeface="Arial" panose="020B0604020202020204" pitchFamily="34" charset="0"/>
                      </a:endParaRPr>
                    </a:p>
                  </a:txBody>
                  <a:tcPr marL="8703" marR="8703" marT="8703"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400564"/>
                  </a:ext>
                </a:extLst>
              </a:tr>
            </a:tbl>
          </a:graphicData>
        </a:graphic>
      </p:graphicFrame>
    </p:spTree>
    <p:extLst>
      <p:ext uri="{BB962C8B-B14F-4D97-AF65-F5344CB8AC3E}">
        <p14:creationId xmlns:p14="http://schemas.microsoft.com/office/powerpoint/2010/main" val="310808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NHS ENGLAND BLOG</a:t>
            </a:r>
          </a:p>
        </p:txBody>
      </p:sp>
      <p:sp>
        <p:nvSpPr>
          <p:cNvPr id="4" name="Content Placeholder 4">
            <a:extLst>
              <a:ext uri="{FF2B5EF4-FFF2-40B4-BE49-F238E27FC236}">
                <a16:creationId xmlns:a16="http://schemas.microsoft.com/office/drawing/2014/main" id="{71C2C17C-4B82-507E-5F8D-FC86CF2024B6}"/>
              </a:ext>
            </a:extLst>
          </p:cNvPr>
          <p:cNvSpPr>
            <a:spLocks noGrp="1"/>
          </p:cNvSpPr>
          <p:nvPr>
            <p:ph idx="1"/>
          </p:nvPr>
        </p:nvSpPr>
        <p:spPr>
          <a:xfrm>
            <a:off x="432000" y="1187393"/>
            <a:ext cx="11088000" cy="5105792"/>
          </a:xfrm>
        </p:spPr>
        <p:txBody>
          <a:bodyPr>
            <a:normAutofit/>
          </a:bodyPr>
          <a:lstStyle/>
          <a:p>
            <a:pPr marL="285750" indent="-285750" fontAlgn="base">
              <a:spcBef>
                <a:spcPts val="600"/>
              </a:spcBef>
              <a:buFont typeface="Arial" panose="020B0604020202020204" pitchFamily="34" charset="0"/>
              <a:buChar char="•"/>
            </a:pPr>
            <a:r>
              <a:rPr lang="en-GB" sz="1600" dirty="0">
                <a:solidFill>
                  <a:schemeClr val="bg2">
                    <a:lumMod val="25000"/>
                  </a:schemeClr>
                </a:solidFill>
                <a:latin typeface="+mj-lt"/>
                <a:cs typeface="Arial"/>
              </a:rPr>
              <a:t>NHS England will be publishing a blog, written by the National Clinical Director of Diabetes and Obesity for NHS England, Clare Hambling.</a:t>
            </a:r>
          </a:p>
          <a:p>
            <a:pPr marL="285750" indent="-285750" fontAlgn="base">
              <a:spcBef>
                <a:spcPts val="600"/>
              </a:spcBef>
              <a:buFont typeface="Arial" panose="020B0604020202020204" pitchFamily="34" charset="0"/>
              <a:buChar char="•"/>
            </a:pPr>
            <a:r>
              <a:rPr lang="en-GB" sz="1600" dirty="0">
                <a:solidFill>
                  <a:schemeClr val="bg2">
                    <a:lumMod val="25000"/>
                  </a:schemeClr>
                </a:solidFill>
                <a:latin typeface="+mj-lt"/>
                <a:cs typeface="Arial"/>
              </a:rPr>
              <a:t>The blog will be available on the NHS England website once fieldwork begins: </a:t>
            </a:r>
            <a:r>
              <a:rPr lang="en-GB" sz="1600" dirty="0">
                <a:latin typeface="+mj-lt"/>
                <a:hlinkClick r:id="rId3"/>
              </a:rPr>
              <a:t>https://www.england.nhs.uk/blogs/</a:t>
            </a:r>
            <a:endParaRPr lang="en-GB" sz="1600" dirty="0">
              <a:latin typeface="+mj-lt"/>
            </a:endParaRPr>
          </a:p>
          <a:p>
            <a:pPr marL="285750" indent="-285750" fontAlgn="base">
              <a:spcBef>
                <a:spcPts val="600"/>
              </a:spcBef>
              <a:buFont typeface="Arial" panose="020B0604020202020204" pitchFamily="34" charset="0"/>
              <a:buChar char="•"/>
            </a:pPr>
            <a:r>
              <a:rPr lang="en-GB" sz="1600" dirty="0">
                <a:solidFill>
                  <a:schemeClr val="bg2">
                    <a:lumMod val="25000"/>
                  </a:schemeClr>
                </a:solidFill>
                <a:latin typeface="+mj-lt"/>
                <a:cs typeface="Arial"/>
              </a:rPr>
              <a:t>You can use this blog to publicise the survey. For example, by sharing it on social media or other forums.</a:t>
            </a:r>
          </a:p>
          <a:p>
            <a:pPr marL="285750" indent="-285750" fontAlgn="base">
              <a:spcBef>
                <a:spcPts val="600"/>
              </a:spcBef>
              <a:buFont typeface="Arial" panose="020B0604020202020204" pitchFamily="34" charset="0"/>
              <a:buChar char="•"/>
            </a:pPr>
            <a:endParaRPr lang="en-GB" sz="1600" dirty="0">
              <a:solidFill>
                <a:srgbClr val="FF0000"/>
              </a:solidFill>
              <a:effectLst/>
              <a:latin typeface="+mj-lt"/>
              <a:ea typeface="Calibri" panose="020F0502020204030204" pitchFamily="34" charset="0"/>
            </a:endParaRPr>
          </a:p>
          <a:p>
            <a:pPr marL="285750" indent="-285750" fontAlgn="base">
              <a:spcBef>
                <a:spcPts val="600"/>
              </a:spcBef>
              <a:buFont typeface="Arial" panose="020B0604020202020204" pitchFamily="34" charset="0"/>
              <a:buChar char="•"/>
            </a:pPr>
            <a:endParaRPr lang="en-GB" sz="1600" dirty="0">
              <a:solidFill>
                <a:srgbClr val="FF0000"/>
              </a:solidFill>
              <a:latin typeface="+mj-lt"/>
              <a:ea typeface="Calibri" panose="020F0502020204030204" pitchFamily="34" charset="0"/>
            </a:endParaRPr>
          </a:p>
          <a:p>
            <a:pPr marL="285750" indent="-285750" fontAlgn="base">
              <a:spcBef>
                <a:spcPts val="600"/>
              </a:spcBef>
              <a:buFont typeface="Arial" panose="020B0604020202020204" pitchFamily="34" charset="0"/>
              <a:buChar char="•"/>
            </a:pPr>
            <a:endParaRPr lang="en-GB" sz="1600" dirty="0">
              <a:effectLst/>
              <a:latin typeface="+mj-lt"/>
              <a:ea typeface="Calibri" panose="020F0502020204030204" pitchFamily="34" charset="0"/>
            </a:endParaRPr>
          </a:p>
          <a:p>
            <a:pPr marL="285750" indent="-285750" fontAlgn="base">
              <a:spcBef>
                <a:spcPts val="600"/>
              </a:spcBef>
              <a:buFont typeface="Arial" panose="020B0604020202020204" pitchFamily="34" charset="0"/>
              <a:buChar char="•"/>
            </a:pPr>
            <a:endParaRPr lang="en-GB" sz="1600" dirty="0">
              <a:solidFill>
                <a:schemeClr val="bg2">
                  <a:lumMod val="25000"/>
                </a:schemeClr>
              </a:solidFill>
              <a:latin typeface="+mj-lt"/>
              <a:cs typeface="Arial"/>
            </a:endParaRPr>
          </a:p>
          <a:p>
            <a:pPr marL="285750" indent="-285750" fontAlgn="base">
              <a:spcBef>
                <a:spcPts val="600"/>
              </a:spcBef>
              <a:buFont typeface="Arial" panose="020B0604020202020204" pitchFamily="34" charset="0"/>
              <a:buChar char="•"/>
            </a:pPr>
            <a:endParaRPr lang="en-GB" sz="1600" dirty="0">
              <a:solidFill>
                <a:schemeClr val="bg2">
                  <a:lumMod val="25000"/>
                </a:schemeClr>
              </a:solidFill>
              <a:latin typeface="+mj-lt"/>
              <a:cs typeface="Arial"/>
            </a:endParaRPr>
          </a:p>
          <a:p>
            <a:pPr marL="285750" indent="-285750" fontAlgn="base">
              <a:spcBef>
                <a:spcPts val="600"/>
              </a:spcBef>
              <a:buFont typeface="Arial" panose="020B0604020202020204" pitchFamily="34" charset="0"/>
              <a:buChar char="•"/>
            </a:pPr>
            <a:endParaRPr lang="en-GB" sz="1600" dirty="0">
              <a:solidFill>
                <a:schemeClr val="bg2">
                  <a:lumMod val="25000"/>
                </a:schemeClr>
              </a:solidFill>
              <a:latin typeface="+mj-lt"/>
              <a:cs typeface="Arial"/>
            </a:endParaRPr>
          </a:p>
          <a:p>
            <a:pPr marL="285750" indent="-285750" fontAlgn="base">
              <a:spcBef>
                <a:spcPts val="600"/>
              </a:spcBef>
              <a:buFont typeface="Arial" panose="020B0604020202020204" pitchFamily="34" charset="0"/>
              <a:buChar char="•"/>
            </a:pPr>
            <a:endParaRPr lang="en-GB" sz="1600" dirty="0">
              <a:solidFill>
                <a:schemeClr val="bg2">
                  <a:lumMod val="25000"/>
                </a:schemeClr>
              </a:solidFill>
              <a:latin typeface="+mj-lt"/>
              <a:cs typeface="Arial"/>
            </a:endParaRPr>
          </a:p>
          <a:p>
            <a:pPr marL="285750" indent="-285750" fontAlgn="base">
              <a:spcBef>
                <a:spcPts val="600"/>
              </a:spcBef>
              <a:buFont typeface="Arial" panose="020B0604020202020204" pitchFamily="34" charset="0"/>
              <a:buChar char="•"/>
            </a:pPr>
            <a:endParaRPr lang="en-GB" sz="1600" dirty="0">
              <a:latin typeface="+mj-lt"/>
              <a:cs typeface="Arial"/>
            </a:endParaRPr>
          </a:p>
        </p:txBody>
      </p:sp>
    </p:spTree>
    <p:extLst>
      <p:ext uri="{BB962C8B-B14F-4D97-AF65-F5344CB8AC3E}">
        <p14:creationId xmlns:p14="http://schemas.microsoft.com/office/powerpoint/2010/main" val="77446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VIDEOS</a:t>
            </a:r>
          </a:p>
        </p:txBody>
      </p:sp>
      <p:sp>
        <p:nvSpPr>
          <p:cNvPr id="4" name="Content Placeholder 4">
            <a:extLst>
              <a:ext uri="{FF2B5EF4-FFF2-40B4-BE49-F238E27FC236}">
                <a16:creationId xmlns:a16="http://schemas.microsoft.com/office/drawing/2014/main" id="{E7F30D64-0671-6668-B42B-CED7D676B367}"/>
              </a:ext>
            </a:extLst>
          </p:cNvPr>
          <p:cNvSpPr>
            <a:spLocks noGrp="1"/>
          </p:cNvSpPr>
          <p:nvPr>
            <p:ph idx="1"/>
          </p:nvPr>
        </p:nvSpPr>
        <p:spPr>
          <a:xfrm>
            <a:off x="432000" y="1187393"/>
            <a:ext cx="11088000" cy="5105792"/>
          </a:xfrm>
        </p:spPr>
        <p:txBody>
          <a:bodyPr>
            <a:normAutofit/>
          </a:bodyPr>
          <a:lstStyle/>
          <a:p>
            <a:pPr marL="285750" indent="-285750" fontAlgn="base">
              <a:spcBef>
                <a:spcPts val="600"/>
              </a:spcBef>
              <a:buFont typeface="Arial" panose="020B0604020202020204" pitchFamily="34" charset="0"/>
              <a:buChar char="•"/>
            </a:pPr>
            <a:r>
              <a:rPr lang="en-GB" sz="1600" dirty="0">
                <a:latin typeface="+mj-lt"/>
                <a:cs typeface="Arial"/>
              </a:rPr>
              <a:t>NHS England have produced videos with some members of the National Diabetes Experience Survey Advisory Group.</a:t>
            </a:r>
          </a:p>
          <a:p>
            <a:pPr marL="285750" indent="-285750" fontAlgn="base">
              <a:spcBef>
                <a:spcPts val="600"/>
              </a:spcBef>
              <a:buFont typeface="Arial" panose="020B0604020202020204" pitchFamily="34" charset="0"/>
              <a:buChar char="•"/>
            </a:pPr>
            <a:r>
              <a:rPr lang="en-GB" sz="1600" dirty="0">
                <a:latin typeface="+mj-lt"/>
                <a:cs typeface="Arial"/>
              </a:rPr>
              <a:t>These are short clips (less than 30 seconds) with members of the Advisory Group talking about the survey and why it’s important to take part. </a:t>
            </a:r>
          </a:p>
          <a:p>
            <a:pPr marL="285750" indent="-285750" fontAlgn="base">
              <a:spcBef>
                <a:spcPts val="600"/>
              </a:spcBef>
              <a:buFont typeface="Arial" panose="020B0604020202020204" pitchFamily="34" charset="0"/>
              <a:buChar char="•"/>
            </a:pPr>
            <a:r>
              <a:rPr lang="en-GB" sz="1600" dirty="0">
                <a:latin typeface="+mj-lt"/>
                <a:cs typeface="Arial"/>
              </a:rPr>
              <a:t>These videos will be shared from the @NHSDiabetesProg X account throughout fieldwork, please do retweet these if you can. The video files are also available on request from </a:t>
            </a:r>
            <a:r>
              <a:rPr lang="en-GB" sz="1600" dirty="0">
                <a:effectLst/>
                <a:hlinkClick r:id="rId3" tooltip="mailto:england.digitaldiabetes@nhs.net"/>
              </a:rPr>
              <a:t>england.digitaldiabetes@nhs.net</a:t>
            </a:r>
            <a:r>
              <a:rPr lang="en-GB" sz="1600" dirty="0">
                <a:solidFill>
                  <a:srgbClr val="CD5937"/>
                </a:solidFill>
                <a:effectLst/>
              </a:rPr>
              <a:t> </a:t>
            </a:r>
            <a:r>
              <a:rPr lang="en-GB" sz="1600" dirty="0">
                <a:latin typeface="+mj-lt"/>
                <a:cs typeface="Arial"/>
              </a:rPr>
              <a:t>for use on your own social media.</a:t>
            </a:r>
          </a:p>
          <a:p>
            <a:pPr fontAlgn="base">
              <a:spcBef>
                <a:spcPts val="600"/>
              </a:spcBef>
            </a:pPr>
            <a:endParaRPr lang="en-GB" sz="1600" dirty="0">
              <a:latin typeface="+mj-lt"/>
            </a:endParaRPr>
          </a:p>
          <a:p>
            <a:pPr fontAlgn="base">
              <a:spcBef>
                <a:spcPts val="600"/>
              </a:spcBef>
            </a:pPr>
            <a:endParaRPr lang="en-GB" sz="1600" dirty="0">
              <a:highlight>
                <a:srgbClr val="FFFF00"/>
              </a:highlight>
              <a:latin typeface="Arial"/>
              <a:cs typeface="Arial"/>
            </a:endParaRPr>
          </a:p>
        </p:txBody>
      </p:sp>
    </p:spTree>
    <p:extLst>
      <p:ext uri="{BB962C8B-B14F-4D97-AF65-F5344CB8AC3E}">
        <p14:creationId xmlns:p14="http://schemas.microsoft.com/office/powerpoint/2010/main" val="185494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ICONS</a:t>
            </a:r>
          </a:p>
        </p:txBody>
      </p:sp>
      <p:sp>
        <p:nvSpPr>
          <p:cNvPr id="2" name="TextBox 1">
            <a:extLst>
              <a:ext uri="{FF2B5EF4-FFF2-40B4-BE49-F238E27FC236}">
                <a16:creationId xmlns:a16="http://schemas.microsoft.com/office/drawing/2014/main" id="{29BA7E57-F01B-6CC4-668A-B0B2C5EB095D}"/>
              </a:ext>
            </a:extLst>
          </p:cNvPr>
          <p:cNvSpPr txBox="1"/>
          <p:nvPr/>
        </p:nvSpPr>
        <p:spPr>
          <a:xfrm>
            <a:off x="355576" y="1018976"/>
            <a:ext cx="10649898" cy="646331"/>
          </a:xfrm>
          <a:prstGeom prst="rect">
            <a:avLst/>
          </a:prstGeom>
          <a:noFill/>
        </p:spPr>
        <p:txBody>
          <a:bodyPr wrap="square" lIns="91440" tIns="45720" rIns="91440" bIns="45720" rtlCol="0" anchor="t">
            <a:spAutoFit/>
          </a:bodyPr>
          <a:lstStyle/>
          <a:p>
            <a:pPr fontAlgn="base"/>
            <a:r>
              <a:rPr lang="en-GB" sz="1200" dirty="0">
                <a:latin typeface="Arial"/>
                <a:cs typeface="Arial"/>
              </a:rPr>
              <a:t>These icons can be used when promoting and communicating about the National Diabetes Experience Survey to aid understanding. These can be downloaded at </a:t>
            </a:r>
            <a:r>
              <a:rPr lang="en-GB" sz="1200" dirty="0">
                <a:latin typeface="Arial"/>
                <a:cs typeface="Arial"/>
                <a:hlinkClick r:id="rId3">
                  <a:extLst>
                    <a:ext uri="{A12FA001-AC4F-418D-AE19-62706E023703}">
                      <ahyp:hlinkClr xmlns:ahyp="http://schemas.microsoft.com/office/drawing/2018/hyperlinkcolor" val="tx"/>
                    </a:ext>
                  </a:extLst>
                </a:hlinkClick>
              </a:rPr>
              <a:t>www.diabetessurvey.co.uk/promote-the-survey</a:t>
            </a:r>
            <a:r>
              <a:rPr lang="en-GB" sz="1200" dirty="0">
                <a:latin typeface="Arial"/>
                <a:cs typeface="Arial"/>
              </a:rPr>
              <a:t>. </a:t>
            </a:r>
            <a:endParaRPr lang="en-US" sz="1200" b="1" dirty="0">
              <a:latin typeface="Arial" panose="020B0604020202020204" pitchFamily="34" charset="0"/>
              <a:cs typeface="Arial" panose="020B0604020202020204" pitchFamily="34" charset="0"/>
            </a:endParaRPr>
          </a:p>
          <a:p>
            <a:endParaRPr lang="en-US" sz="1200" b="1" dirty="0">
              <a:solidFill>
                <a:schemeClr val="bg2">
                  <a:lumMod val="2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049DE15-E83F-41E6-BA0A-5E0ED933F08B}"/>
              </a:ext>
            </a:extLst>
          </p:cNvPr>
          <p:cNvSpPr txBox="1"/>
          <p:nvPr/>
        </p:nvSpPr>
        <p:spPr>
          <a:xfrm>
            <a:off x="5567035" y="5895155"/>
            <a:ext cx="1795484" cy="707886"/>
          </a:xfrm>
          <a:prstGeom prst="rect">
            <a:avLst/>
          </a:prstGeom>
          <a:noFill/>
        </p:spPr>
        <p:txBody>
          <a:bodyPr wrap="square" lIns="91440" tIns="45720" rIns="91440" bIns="45720" rtlCol="0" anchor="t">
            <a:spAutoFit/>
          </a:bodyPr>
          <a:lstStyle/>
          <a:p>
            <a:pPr algn="ctr" fontAlgn="base"/>
            <a:r>
              <a:rPr lang="en-GB" sz="1200" dirty="0">
                <a:latin typeface="Arial" panose="020B0604020202020204" pitchFamily="34" charset="0"/>
                <a:cs typeface="Arial" panose="020B0604020202020204" pitchFamily="34" charset="0"/>
              </a:rPr>
              <a:t>Analysis of results</a:t>
            </a:r>
            <a:endParaRPr lang="en-US" sz="1200" dirty="0">
              <a:latin typeface="Arial" panose="020B0604020202020204" pitchFamily="34" charset="0"/>
              <a:cs typeface="Arial" panose="020B0604020202020204" pitchFamily="34" charset="0"/>
            </a:endParaRPr>
          </a:p>
          <a:p>
            <a:pPr algn="ctr"/>
            <a:endParaRPr lang="en-US" sz="1400" b="1" dirty="0">
              <a:solidFill>
                <a:schemeClr val="bg2">
                  <a:lumMod val="25000"/>
                </a:schemeClr>
              </a:solidFill>
              <a:latin typeface="Arial" panose="020B0604020202020204" pitchFamily="34" charset="0"/>
              <a:cs typeface="Arial" panose="020B0604020202020204" pitchFamily="34" charset="0"/>
            </a:endParaRPr>
          </a:p>
          <a:p>
            <a:pPr algn="ctr"/>
            <a:endParaRPr lang="en-US" sz="1400" b="1" dirty="0">
              <a:solidFill>
                <a:schemeClr val="bg2">
                  <a:lumMod val="25000"/>
                </a:schemeClr>
              </a:solidFill>
              <a:latin typeface="Arial" panose="020B0604020202020204" pitchFamily="34" charset="0"/>
              <a:cs typeface="Arial" panose="020B0604020202020204" pitchFamily="34" charset="0"/>
            </a:endParaRPr>
          </a:p>
        </p:txBody>
      </p:sp>
      <p:pic>
        <p:nvPicPr>
          <p:cNvPr id="29" name="Picture 28" descr="A person pointing at a graph on a white board&#10;&#10;Description automatically generated">
            <a:extLst>
              <a:ext uri="{FF2B5EF4-FFF2-40B4-BE49-F238E27FC236}">
                <a16:creationId xmlns:a16="http://schemas.microsoft.com/office/drawing/2014/main" id="{5BFE4BC2-EF04-16DD-F426-AF0DB7E76A06}"/>
              </a:ext>
            </a:extLst>
          </p:cNvPr>
          <p:cNvPicPr>
            <a:picLocks noChangeAspect="1"/>
          </p:cNvPicPr>
          <p:nvPr/>
        </p:nvPicPr>
        <p:blipFill>
          <a:blip r:embed="rId4"/>
          <a:stretch>
            <a:fillRect/>
          </a:stretch>
        </p:blipFill>
        <p:spPr>
          <a:xfrm>
            <a:off x="5118503" y="3680914"/>
            <a:ext cx="2476800" cy="2476800"/>
          </a:xfrm>
          <a:prstGeom prst="rect">
            <a:avLst/>
          </a:prstGeom>
        </p:spPr>
      </p:pic>
      <p:pic>
        <p:nvPicPr>
          <p:cNvPr id="31" name="Picture 30" descr="A cartoon hand holding a megaphone&#10;&#10;Description automatically generated">
            <a:extLst>
              <a:ext uri="{FF2B5EF4-FFF2-40B4-BE49-F238E27FC236}">
                <a16:creationId xmlns:a16="http://schemas.microsoft.com/office/drawing/2014/main" id="{2BA5F11C-BC6E-9B4C-2CD6-561F6741686F}"/>
              </a:ext>
            </a:extLst>
          </p:cNvPr>
          <p:cNvPicPr>
            <a:picLocks noChangeAspect="1"/>
          </p:cNvPicPr>
          <p:nvPr/>
        </p:nvPicPr>
        <p:blipFill rotWithShape="1">
          <a:blip r:embed="rId5"/>
          <a:srcRect t="15934"/>
          <a:stretch/>
        </p:blipFill>
        <p:spPr>
          <a:xfrm>
            <a:off x="629603" y="1665307"/>
            <a:ext cx="2476953" cy="2082288"/>
          </a:xfrm>
          <a:prstGeom prst="rect">
            <a:avLst/>
          </a:prstGeom>
        </p:spPr>
      </p:pic>
      <p:pic>
        <p:nvPicPr>
          <p:cNvPr id="33" name="Picture 32" descr="A group of people in different colors&#10;&#10;Description automatically generated">
            <a:extLst>
              <a:ext uri="{FF2B5EF4-FFF2-40B4-BE49-F238E27FC236}">
                <a16:creationId xmlns:a16="http://schemas.microsoft.com/office/drawing/2014/main" id="{652995FE-6656-CBF4-8808-60E28A3F0C59}"/>
              </a:ext>
            </a:extLst>
          </p:cNvPr>
          <p:cNvPicPr>
            <a:picLocks noChangeAspect="1"/>
          </p:cNvPicPr>
          <p:nvPr/>
        </p:nvPicPr>
        <p:blipFill>
          <a:blip r:embed="rId6"/>
          <a:stretch>
            <a:fillRect/>
          </a:stretch>
        </p:blipFill>
        <p:spPr>
          <a:xfrm>
            <a:off x="6760159" y="1567392"/>
            <a:ext cx="2476800" cy="2476800"/>
          </a:xfrm>
          <a:prstGeom prst="rect">
            <a:avLst/>
          </a:prstGeom>
        </p:spPr>
      </p:pic>
      <p:pic>
        <p:nvPicPr>
          <p:cNvPr id="37" name="Picture 36" descr="A hand holding a pen and writing on a piece of paper&#10;&#10;Description automatically generated">
            <a:extLst>
              <a:ext uri="{FF2B5EF4-FFF2-40B4-BE49-F238E27FC236}">
                <a16:creationId xmlns:a16="http://schemas.microsoft.com/office/drawing/2014/main" id="{128F4074-560F-91ED-45C7-CCA706CC7D87}"/>
              </a:ext>
            </a:extLst>
          </p:cNvPr>
          <p:cNvPicPr>
            <a:picLocks noChangeAspect="1"/>
          </p:cNvPicPr>
          <p:nvPr/>
        </p:nvPicPr>
        <p:blipFill rotWithShape="1">
          <a:blip r:embed="rId7"/>
          <a:srcRect t="15928"/>
          <a:stretch/>
        </p:blipFill>
        <p:spPr>
          <a:xfrm>
            <a:off x="3721672" y="1829305"/>
            <a:ext cx="2476800" cy="2082288"/>
          </a:xfrm>
          <a:prstGeom prst="rect">
            <a:avLst/>
          </a:prstGeom>
        </p:spPr>
      </p:pic>
      <p:pic>
        <p:nvPicPr>
          <p:cNvPr id="39" name="Picture 38" descr="A white envelope with a paper on it&#10;&#10;Description automatically generated">
            <a:extLst>
              <a:ext uri="{FF2B5EF4-FFF2-40B4-BE49-F238E27FC236}">
                <a16:creationId xmlns:a16="http://schemas.microsoft.com/office/drawing/2014/main" id="{454996FE-C28B-6A03-0A56-59D2C9EA9685}"/>
              </a:ext>
            </a:extLst>
          </p:cNvPr>
          <p:cNvPicPr>
            <a:picLocks noChangeAspect="1"/>
          </p:cNvPicPr>
          <p:nvPr/>
        </p:nvPicPr>
        <p:blipFill>
          <a:blip r:embed="rId8"/>
          <a:stretch>
            <a:fillRect/>
          </a:stretch>
        </p:blipFill>
        <p:spPr>
          <a:xfrm>
            <a:off x="2054110" y="3680914"/>
            <a:ext cx="2476800" cy="2476800"/>
          </a:xfrm>
          <a:prstGeom prst="rect">
            <a:avLst/>
          </a:prstGeom>
        </p:spPr>
      </p:pic>
      <p:sp>
        <p:nvSpPr>
          <p:cNvPr id="40" name="TextBox 39">
            <a:extLst>
              <a:ext uri="{FF2B5EF4-FFF2-40B4-BE49-F238E27FC236}">
                <a16:creationId xmlns:a16="http://schemas.microsoft.com/office/drawing/2014/main" id="{D9FEB947-5F6D-0C56-1039-CCC1CF43970A}"/>
              </a:ext>
            </a:extLst>
          </p:cNvPr>
          <p:cNvSpPr txBox="1"/>
          <p:nvPr/>
        </p:nvSpPr>
        <p:spPr>
          <a:xfrm>
            <a:off x="747772" y="3878410"/>
            <a:ext cx="1795484" cy="892552"/>
          </a:xfrm>
          <a:prstGeom prst="rect">
            <a:avLst/>
          </a:prstGeom>
          <a:noFill/>
        </p:spPr>
        <p:txBody>
          <a:bodyPr wrap="square" lIns="91440" tIns="45720" rIns="91440" bIns="45720" rtlCol="0" anchor="t">
            <a:spAutoFit/>
          </a:bodyPr>
          <a:lstStyle/>
          <a:p>
            <a:pPr algn="ctr" fontAlgn="base"/>
            <a:r>
              <a:rPr lang="en-GB" sz="1200" dirty="0">
                <a:latin typeface="Arial" panose="020B0604020202020204" pitchFamily="34" charset="0"/>
                <a:cs typeface="Arial" panose="020B0604020202020204" pitchFamily="34" charset="0"/>
              </a:rPr>
              <a:t>Promote the survey/Have your say</a:t>
            </a:r>
            <a:endParaRPr lang="en-US" sz="1200" dirty="0">
              <a:latin typeface="Arial" panose="020B0604020202020204" pitchFamily="34" charset="0"/>
              <a:cs typeface="Arial" panose="020B0604020202020204" pitchFamily="34" charset="0"/>
            </a:endParaRPr>
          </a:p>
          <a:p>
            <a:pPr algn="ctr"/>
            <a:endParaRPr lang="en-US" sz="1400" b="1" dirty="0">
              <a:solidFill>
                <a:schemeClr val="bg2">
                  <a:lumMod val="25000"/>
                </a:schemeClr>
              </a:solidFill>
              <a:latin typeface="Arial" panose="020B0604020202020204" pitchFamily="34" charset="0"/>
              <a:cs typeface="Arial" panose="020B0604020202020204" pitchFamily="34" charset="0"/>
            </a:endParaRPr>
          </a:p>
          <a:p>
            <a:pPr algn="ctr"/>
            <a:endParaRPr lang="en-US" sz="1400" b="1" dirty="0">
              <a:solidFill>
                <a:schemeClr val="bg2">
                  <a:lumMod val="25000"/>
                </a:scheme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2D3722C-64F0-498C-7625-FD0BEF53F297}"/>
              </a:ext>
            </a:extLst>
          </p:cNvPr>
          <p:cNvSpPr txBox="1"/>
          <p:nvPr/>
        </p:nvSpPr>
        <p:spPr>
          <a:xfrm>
            <a:off x="3943098" y="3878410"/>
            <a:ext cx="1795484" cy="707886"/>
          </a:xfrm>
          <a:prstGeom prst="rect">
            <a:avLst/>
          </a:prstGeom>
          <a:noFill/>
        </p:spPr>
        <p:txBody>
          <a:bodyPr wrap="square" lIns="91440" tIns="45720" rIns="91440" bIns="45720" rtlCol="0" anchor="t">
            <a:spAutoFit/>
          </a:bodyPr>
          <a:lstStyle/>
          <a:p>
            <a:pPr algn="ctr" fontAlgn="base"/>
            <a:r>
              <a:rPr lang="en-GB" sz="1200" dirty="0">
                <a:latin typeface="Arial" panose="020B0604020202020204" pitchFamily="34" charset="0"/>
                <a:cs typeface="Arial" panose="020B0604020202020204" pitchFamily="34" charset="0"/>
              </a:rPr>
              <a:t>Taking part</a:t>
            </a:r>
            <a:endParaRPr lang="en-US" sz="1200" dirty="0">
              <a:latin typeface="Arial" panose="020B0604020202020204" pitchFamily="34" charset="0"/>
              <a:cs typeface="Arial" panose="020B0604020202020204" pitchFamily="34" charset="0"/>
            </a:endParaRPr>
          </a:p>
          <a:p>
            <a:pPr algn="ctr"/>
            <a:endParaRPr lang="en-US" sz="1400" b="1" dirty="0">
              <a:solidFill>
                <a:schemeClr val="bg2">
                  <a:lumMod val="25000"/>
                </a:schemeClr>
              </a:solidFill>
              <a:latin typeface="Arial" panose="020B0604020202020204" pitchFamily="34" charset="0"/>
              <a:cs typeface="Arial" panose="020B0604020202020204" pitchFamily="34" charset="0"/>
            </a:endParaRPr>
          </a:p>
          <a:p>
            <a:pPr algn="ctr"/>
            <a:endParaRPr lang="en-US" sz="1400" b="1" dirty="0">
              <a:solidFill>
                <a:schemeClr val="bg2">
                  <a:lumMod val="25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732172A-BA3B-B8D5-295E-AA48E47AABF5}"/>
              </a:ext>
            </a:extLst>
          </p:cNvPr>
          <p:cNvSpPr txBox="1"/>
          <p:nvPr/>
        </p:nvSpPr>
        <p:spPr>
          <a:xfrm>
            <a:off x="2394768" y="5895155"/>
            <a:ext cx="1795484" cy="707886"/>
          </a:xfrm>
          <a:prstGeom prst="rect">
            <a:avLst/>
          </a:prstGeom>
          <a:noFill/>
        </p:spPr>
        <p:txBody>
          <a:bodyPr wrap="square" lIns="91440" tIns="45720" rIns="91440" bIns="45720" rtlCol="0" anchor="t">
            <a:spAutoFit/>
          </a:bodyPr>
          <a:lstStyle/>
          <a:p>
            <a:pPr algn="ctr" fontAlgn="base"/>
            <a:r>
              <a:rPr lang="en-GB" sz="1200" dirty="0">
                <a:latin typeface="Arial" panose="020B0604020202020204" pitchFamily="34" charset="0"/>
                <a:cs typeface="Arial" panose="020B0604020202020204" pitchFamily="34" charset="0"/>
              </a:rPr>
              <a:t>Take part by post</a:t>
            </a:r>
            <a:endParaRPr lang="en-US" sz="1200" dirty="0">
              <a:latin typeface="Arial" panose="020B0604020202020204" pitchFamily="34" charset="0"/>
              <a:cs typeface="Arial" panose="020B0604020202020204" pitchFamily="34" charset="0"/>
            </a:endParaRPr>
          </a:p>
          <a:p>
            <a:pPr algn="ctr"/>
            <a:endParaRPr lang="en-US" sz="1400" b="1" dirty="0">
              <a:solidFill>
                <a:schemeClr val="bg2">
                  <a:lumMod val="25000"/>
                </a:schemeClr>
              </a:solidFill>
              <a:latin typeface="Arial" panose="020B0604020202020204" pitchFamily="34" charset="0"/>
              <a:cs typeface="Arial" panose="020B0604020202020204" pitchFamily="34" charset="0"/>
            </a:endParaRPr>
          </a:p>
          <a:p>
            <a:pPr algn="ctr"/>
            <a:endParaRPr lang="en-US" sz="1400" b="1" dirty="0">
              <a:solidFill>
                <a:schemeClr val="bg2">
                  <a:lumMod val="25000"/>
                </a:scheme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F02323E5-C3E4-F589-6F46-8DE31B5390F9}"/>
              </a:ext>
            </a:extLst>
          </p:cNvPr>
          <p:cNvSpPr txBox="1"/>
          <p:nvPr/>
        </p:nvSpPr>
        <p:spPr>
          <a:xfrm>
            <a:off x="7220049" y="3892893"/>
            <a:ext cx="1795484" cy="892552"/>
          </a:xfrm>
          <a:prstGeom prst="rect">
            <a:avLst/>
          </a:prstGeom>
          <a:noFill/>
        </p:spPr>
        <p:txBody>
          <a:bodyPr wrap="square" lIns="91440" tIns="45720" rIns="91440" bIns="45720" rtlCol="0" anchor="t">
            <a:spAutoFit/>
          </a:bodyPr>
          <a:lstStyle/>
          <a:p>
            <a:pPr algn="ctr" fontAlgn="base"/>
            <a:r>
              <a:rPr lang="en-GB" sz="1200" dirty="0">
                <a:latin typeface="Arial" panose="020B0604020202020204" pitchFamily="34" charset="0"/>
                <a:cs typeface="Arial" panose="020B0604020202020204" pitchFamily="34" charset="0"/>
              </a:rPr>
              <a:t>Taking part/Impact change</a:t>
            </a:r>
            <a:endParaRPr lang="en-US" sz="1200" dirty="0">
              <a:latin typeface="Arial" panose="020B0604020202020204" pitchFamily="34" charset="0"/>
              <a:cs typeface="Arial" panose="020B0604020202020204" pitchFamily="34" charset="0"/>
            </a:endParaRPr>
          </a:p>
          <a:p>
            <a:pPr algn="ctr"/>
            <a:endParaRPr lang="en-US" sz="1400" b="1" dirty="0">
              <a:solidFill>
                <a:schemeClr val="bg2">
                  <a:lumMod val="25000"/>
                </a:schemeClr>
              </a:solidFill>
              <a:latin typeface="Arial" panose="020B0604020202020204" pitchFamily="34" charset="0"/>
              <a:cs typeface="Arial" panose="020B0604020202020204" pitchFamily="34" charset="0"/>
            </a:endParaRPr>
          </a:p>
          <a:p>
            <a:pPr algn="ctr"/>
            <a:endParaRPr lang="en-US" sz="1400" b="1" dirty="0">
              <a:solidFill>
                <a:schemeClr val="bg2">
                  <a:lumMod val="25000"/>
                </a:schemeClr>
              </a:solidFill>
              <a:latin typeface="Arial" panose="020B0604020202020204" pitchFamily="34" charset="0"/>
              <a:cs typeface="Arial" panose="020B0604020202020204" pitchFamily="34" charset="0"/>
            </a:endParaRPr>
          </a:p>
        </p:txBody>
      </p:sp>
      <p:pic>
        <p:nvPicPr>
          <p:cNvPr id="45" name="Picture 44" descr="A computer screen with two people on it&#10;&#10;Description automatically generated">
            <a:extLst>
              <a:ext uri="{FF2B5EF4-FFF2-40B4-BE49-F238E27FC236}">
                <a16:creationId xmlns:a16="http://schemas.microsoft.com/office/drawing/2014/main" id="{5EB5BE07-84E8-8DD8-9843-C6798935A86D}"/>
              </a:ext>
            </a:extLst>
          </p:cNvPr>
          <p:cNvPicPr>
            <a:picLocks noChangeAspect="1"/>
          </p:cNvPicPr>
          <p:nvPr/>
        </p:nvPicPr>
        <p:blipFill>
          <a:blip r:embed="rId9"/>
          <a:stretch>
            <a:fillRect/>
          </a:stretch>
        </p:blipFill>
        <p:spPr>
          <a:xfrm>
            <a:off x="8843986" y="3809819"/>
            <a:ext cx="2476800" cy="2476800"/>
          </a:xfrm>
          <a:prstGeom prst="rect">
            <a:avLst/>
          </a:prstGeom>
        </p:spPr>
      </p:pic>
      <p:sp>
        <p:nvSpPr>
          <p:cNvPr id="46" name="TextBox 45">
            <a:extLst>
              <a:ext uri="{FF2B5EF4-FFF2-40B4-BE49-F238E27FC236}">
                <a16:creationId xmlns:a16="http://schemas.microsoft.com/office/drawing/2014/main" id="{07FE3591-FD34-7EDA-6842-258C94D539B3}"/>
              </a:ext>
            </a:extLst>
          </p:cNvPr>
          <p:cNvSpPr txBox="1"/>
          <p:nvPr/>
        </p:nvSpPr>
        <p:spPr>
          <a:xfrm>
            <a:off x="9184644" y="5932676"/>
            <a:ext cx="1795484" cy="707886"/>
          </a:xfrm>
          <a:prstGeom prst="rect">
            <a:avLst/>
          </a:prstGeom>
          <a:noFill/>
        </p:spPr>
        <p:txBody>
          <a:bodyPr wrap="square" lIns="91440" tIns="45720" rIns="91440" bIns="45720" rtlCol="0" anchor="t">
            <a:spAutoFit/>
          </a:bodyPr>
          <a:lstStyle/>
          <a:p>
            <a:pPr algn="ctr" fontAlgn="base"/>
            <a:r>
              <a:rPr lang="en-GB" sz="1200" dirty="0">
                <a:latin typeface="Arial" panose="020B0604020202020204" pitchFamily="34" charset="0"/>
                <a:cs typeface="Arial" panose="020B0604020202020204" pitchFamily="34" charset="0"/>
              </a:rPr>
              <a:t>Accessibility</a:t>
            </a:r>
            <a:endParaRPr lang="en-US" sz="1200" dirty="0">
              <a:latin typeface="Arial" panose="020B0604020202020204" pitchFamily="34" charset="0"/>
              <a:cs typeface="Arial" panose="020B0604020202020204" pitchFamily="34" charset="0"/>
            </a:endParaRPr>
          </a:p>
          <a:p>
            <a:pPr algn="ctr"/>
            <a:endParaRPr lang="en-US" sz="1400" b="1" dirty="0">
              <a:solidFill>
                <a:schemeClr val="bg2">
                  <a:lumMod val="25000"/>
                </a:schemeClr>
              </a:solidFill>
              <a:latin typeface="Arial" panose="020B0604020202020204" pitchFamily="34" charset="0"/>
              <a:cs typeface="Arial" panose="020B0604020202020204" pitchFamily="34" charset="0"/>
            </a:endParaRPr>
          </a:p>
          <a:p>
            <a:pPr algn="ctr"/>
            <a:endParaRPr lang="en-US" sz="1400" b="1"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96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3">
            <a:extLst>
              <a:ext uri="{FF2B5EF4-FFF2-40B4-BE49-F238E27FC236}">
                <a16:creationId xmlns:a16="http://schemas.microsoft.com/office/drawing/2014/main" id="{110B9C35-211E-A00A-4DB5-478066EB0CBA}"/>
              </a:ext>
            </a:extLst>
          </p:cNvPr>
          <p:cNvSpPr>
            <a:spLocks noGrp="1"/>
          </p:cNvSpPr>
          <p:nvPr>
            <p:ph type="title"/>
          </p:nvPr>
        </p:nvSpPr>
        <p:spPr>
          <a:xfrm>
            <a:off x="562380" y="342404"/>
            <a:ext cx="11404154" cy="865186"/>
          </a:xfrm>
        </p:spPr>
        <p:txBody>
          <a:bodyPr/>
          <a:lstStyle/>
          <a:p>
            <a:r>
              <a:rPr lang="en-GB" dirty="0">
                <a:solidFill>
                  <a:schemeClr val="accent1"/>
                </a:solidFill>
              </a:rPr>
              <a:t>CONTENTS</a:t>
            </a:r>
          </a:p>
        </p:txBody>
      </p:sp>
      <p:graphicFrame>
        <p:nvGraphicFramePr>
          <p:cNvPr id="30" name="Table 29">
            <a:extLst>
              <a:ext uri="{FF2B5EF4-FFF2-40B4-BE49-F238E27FC236}">
                <a16:creationId xmlns:a16="http://schemas.microsoft.com/office/drawing/2014/main" id="{F18456BB-10E4-0A39-9571-80BA4C377C8C}"/>
              </a:ext>
            </a:extLst>
          </p:cNvPr>
          <p:cNvGraphicFramePr>
            <a:graphicFrameLocks noGrp="1"/>
          </p:cNvGraphicFramePr>
          <p:nvPr>
            <p:extLst>
              <p:ext uri="{D42A27DB-BD31-4B8C-83A1-F6EECF244321}">
                <p14:modId xmlns:p14="http://schemas.microsoft.com/office/powerpoint/2010/main" val="942530862"/>
              </p:ext>
            </p:extLst>
          </p:nvPr>
        </p:nvGraphicFramePr>
        <p:xfrm>
          <a:off x="225466" y="1164048"/>
          <a:ext cx="11042607" cy="5120640"/>
        </p:xfrm>
        <a:graphic>
          <a:graphicData uri="http://schemas.openxmlformats.org/drawingml/2006/table">
            <a:tbl>
              <a:tblPr firstRow="1" bandRow="1">
                <a:tableStyleId>{5C22544A-7EE6-4342-B048-85BDC9FD1C3A}</a:tableStyleId>
              </a:tblPr>
              <a:tblGrid>
                <a:gridCol w="625460">
                  <a:extLst>
                    <a:ext uri="{9D8B030D-6E8A-4147-A177-3AD203B41FA5}">
                      <a16:colId xmlns:a16="http://schemas.microsoft.com/office/drawing/2014/main" val="2192652988"/>
                    </a:ext>
                  </a:extLst>
                </a:gridCol>
                <a:gridCol w="10417147">
                  <a:extLst>
                    <a:ext uri="{9D8B030D-6E8A-4147-A177-3AD203B41FA5}">
                      <a16:colId xmlns:a16="http://schemas.microsoft.com/office/drawing/2014/main" val="2377761171"/>
                    </a:ext>
                  </a:extLst>
                </a:gridCol>
              </a:tblGrid>
              <a:tr h="340049">
                <a:tc>
                  <a:txBody>
                    <a:bodyPr/>
                    <a:lstStyle/>
                    <a:p>
                      <a:pPr algn="r"/>
                      <a:r>
                        <a:rPr lang="en-GB" b="1" u="none" dirty="0">
                          <a:solidFill>
                            <a:srgbClr val="003087"/>
                          </a:solidFill>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dirty="0">
                          <a:solidFill>
                            <a:srgbClr val="003087"/>
                          </a:solidFill>
                          <a:hlinkClick r:id="rId3" action="ppaction://hlinksldjump"/>
                        </a:rPr>
                        <a:t>About this toolkit</a:t>
                      </a:r>
                      <a:r>
                        <a:rPr lang="en-GB" sz="1800" b="0" u="none" dirty="0">
                          <a:solidFill>
                            <a:srgbClr val="003087"/>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9963812"/>
                  </a:ext>
                </a:extLst>
              </a:tr>
              <a:tr h="340049">
                <a:tc>
                  <a:txBody>
                    <a:bodyPr/>
                    <a:lstStyle/>
                    <a:p>
                      <a:pPr algn="r"/>
                      <a:r>
                        <a:rPr lang="en-GB" b="1" u="none" dirty="0">
                          <a:solidFill>
                            <a:srgbClr val="003087"/>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800" b="0" u="none" dirty="0">
                          <a:solidFill>
                            <a:srgbClr val="003087"/>
                          </a:solidFill>
                          <a:hlinkClick r:id="rId4" action="ppaction://hlinksldjump"/>
                        </a:rPr>
                        <a:t>About the National Diabetes Experience </a:t>
                      </a:r>
                      <a:r>
                        <a:rPr lang="en-GB" sz="1800" b="0" u="sng" dirty="0">
                          <a:solidFill>
                            <a:srgbClr val="003087"/>
                          </a:solidFill>
                          <a:hlinkClick r:id="rId4" action="ppaction://hlinksldjump"/>
                        </a:rPr>
                        <a:t>Survey </a:t>
                      </a:r>
                      <a:endParaRPr lang="en-GB" sz="1800" b="0" u="sng" dirty="0">
                        <a:solidFill>
                          <a:srgbClr val="003087"/>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8808542"/>
                  </a:ext>
                </a:extLst>
              </a:tr>
              <a:tr h="340049">
                <a:tc>
                  <a:txBody>
                    <a:bodyPr/>
                    <a:lstStyle/>
                    <a:p>
                      <a:pPr algn="r"/>
                      <a:r>
                        <a:rPr lang="en-GB" b="1" u="none" dirty="0">
                          <a:solidFill>
                            <a:srgbClr val="003087"/>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0" u="none" dirty="0">
                          <a:solidFill>
                            <a:srgbClr val="003087"/>
                          </a:solidFill>
                          <a:hlinkClick r:id="rId5" action="ppaction://hlinksldjump"/>
                        </a:rPr>
                        <a:t>Survey aims and questionnaire</a:t>
                      </a:r>
                      <a:endParaRPr lang="en-GB" sz="1800" b="0" u="none" dirty="0">
                        <a:solidFill>
                          <a:srgbClr val="00308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1503442"/>
                  </a:ext>
                </a:extLst>
              </a:tr>
              <a:tr h="340049">
                <a:tc>
                  <a:txBody>
                    <a:bodyPr/>
                    <a:lstStyle/>
                    <a:p>
                      <a:pPr algn="r"/>
                      <a:r>
                        <a:rPr lang="en-GB" b="1" u="none" dirty="0">
                          <a:solidFill>
                            <a:srgbClr val="003087"/>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0" u="none" dirty="0">
                          <a:solidFill>
                            <a:srgbClr val="003087"/>
                          </a:solidFill>
                          <a:hlinkClick r:id="rId6" action="ppaction://hlinksldjump"/>
                        </a:rPr>
                        <a:t>Key messages</a:t>
                      </a:r>
                      <a:endParaRPr lang="en-GB" sz="1800" b="0" u="none" dirty="0">
                        <a:solidFill>
                          <a:srgbClr val="00308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1061239"/>
                  </a:ext>
                </a:extLst>
              </a:tr>
              <a:tr h="340049">
                <a:tc>
                  <a:txBody>
                    <a:bodyPr/>
                    <a:lstStyle/>
                    <a:p>
                      <a:pPr algn="r"/>
                      <a:r>
                        <a:rPr lang="en-GB" b="1" u="none" dirty="0">
                          <a:solidFill>
                            <a:srgbClr val="003087"/>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0" u="none" dirty="0">
                          <a:solidFill>
                            <a:srgbClr val="003087"/>
                          </a:solidFill>
                          <a:hlinkClick r:id="rId7" action="ppaction://hlinksldjump"/>
                        </a:rPr>
                        <a:t>Poster</a:t>
                      </a:r>
                      <a:endParaRPr lang="en-GB" sz="1800" b="0" u="none" dirty="0">
                        <a:solidFill>
                          <a:srgbClr val="00308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7075103"/>
                  </a:ext>
                </a:extLst>
              </a:tr>
              <a:tr h="340049">
                <a:tc>
                  <a:txBody>
                    <a:bodyPr/>
                    <a:lstStyle/>
                    <a:p>
                      <a:pPr algn="r"/>
                      <a:r>
                        <a:rPr lang="en-GB" b="1" u="none" dirty="0">
                          <a:solidFill>
                            <a:srgbClr val="003087"/>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0" u="none" dirty="0">
                          <a:solidFill>
                            <a:srgbClr val="003087"/>
                          </a:solidFill>
                          <a:hlinkClick r:id="rId8" action="ppaction://hlinksldjump"/>
                        </a:rPr>
                        <a:t>Website copy</a:t>
                      </a:r>
                      <a:endParaRPr lang="en-GB" sz="1800" b="0" u="none" dirty="0">
                        <a:solidFill>
                          <a:srgbClr val="00308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497649"/>
                  </a:ext>
                </a:extLst>
              </a:tr>
              <a:tr h="340049">
                <a:tc>
                  <a:txBody>
                    <a:bodyPr/>
                    <a:lstStyle/>
                    <a:p>
                      <a:pPr algn="r"/>
                      <a:r>
                        <a:rPr lang="en-GB" b="1" u="none" dirty="0">
                          <a:solidFill>
                            <a:srgbClr val="003087"/>
                          </a:solidFill>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0" u="none" dirty="0">
                          <a:solidFill>
                            <a:srgbClr val="003087"/>
                          </a:solidFill>
                          <a:hlinkClick r:id="rId9" action="ppaction://hlinksldjump"/>
                        </a:rPr>
                        <a:t>Newsletter copy</a:t>
                      </a:r>
                      <a:endParaRPr lang="en-GB" sz="1800" b="0" u="none" dirty="0">
                        <a:solidFill>
                          <a:srgbClr val="00308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2211330"/>
                  </a:ext>
                </a:extLst>
              </a:tr>
              <a:tr h="340049">
                <a:tc>
                  <a:txBody>
                    <a:bodyPr/>
                    <a:lstStyle/>
                    <a:p>
                      <a:pPr algn="r"/>
                      <a:r>
                        <a:rPr lang="en-GB" b="1" u="none" dirty="0">
                          <a:solidFill>
                            <a:srgbClr val="003087"/>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0" u="none" dirty="0">
                          <a:solidFill>
                            <a:srgbClr val="003087"/>
                          </a:solidFill>
                          <a:hlinkClick r:id="rId10" action="ppaction://hlinksldjump"/>
                        </a:rPr>
                        <a:t>Blog copy</a:t>
                      </a:r>
                      <a:endParaRPr lang="en-GB" sz="1800" b="0" u="none" dirty="0">
                        <a:solidFill>
                          <a:srgbClr val="00308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1957461"/>
                  </a:ext>
                </a:extLst>
              </a:tr>
              <a:tr h="340049">
                <a:tc>
                  <a:txBody>
                    <a:bodyPr/>
                    <a:lstStyle/>
                    <a:p>
                      <a:pPr algn="r"/>
                      <a:r>
                        <a:rPr lang="en-GB" b="1" u="none" dirty="0">
                          <a:solidFill>
                            <a:srgbClr val="003087"/>
                          </a:solidFill>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dirty="0">
                          <a:solidFill>
                            <a:srgbClr val="003087"/>
                          </a:solidFill>
                          <a:hlinkClick r:id="rId11" action="ppaction://hlinksldjump"/>
                        </a:rPr>
                        <a:t>Advisory Group quotes</a:t>
                      </a:r>
                      <a:endParaRPr lang="en-GB" sz="1800" b="0" u="none" dirty="0">
                        <a:solidFill>
                          <a:srgbClr val="00308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2625635"/>
                  </a:ext>
                </a:extLst>
              </a:tr>
              <a:tr h="340049">
                <a:tc>
                  <a:txBody>
                    <a:bodyPr/>
                    <a:lstStyle/>
                    <a:p>
                      <a:pPr algn="r"/>
                      <a:r>
                        <a:rPr lang="en-GB" b="1" u="none" dirty="0">
                          <a:solidFill>
                            <a:srgbClr val="003087"/>
                          </a:solidFill>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dirty="0">
                          <a:solidFill>
                            <a:srgbClr val="003087"/>
                          </a:solidFill>
                          <a:hlinkClick r:id="rId12" action="ppaction://hlinksldjump"/>
                        </a:rPr>
                        <a:t>Social media content (X, Instagram, LinkedIn, Facebook)</a:t>
                      </a:r>
                      <a:endParaRPr lang="en-GB" sz="1800" b="0" u="none" dirty="0">
                        <a:solidFill>
                          <a:srgbClr val="00308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585322"/>
                  </a:ext>
                </a:extLst>
              </a:tr>
              <a:tr h="340049">
                <a:tc>
                  <a:txBody>
                    <a:bodyPr/>
                    <a:lstStyle/>
                    <a:p>
                      <a:pPr algn="r"/>
                      <a:r>
                        <a:rPr lang="en-GB" b="1" u="none" dirty="0">
                          <a:solidFill>
                            <a:srgbClr val="003087"/>
                          </a:solidFill>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dirty="0">
                          <a:solidFill>
                            <a:srgbClr val="003087"/>
                          </a:solidFill>
                          <a:hlinkClick r:id="rId13" action="ppaction://hlinksldjump"/>
                        </a:rPr>
                        <a:t>Videos</a:t>
                      </a:r>
                      <a:endParaRPr lang="en-GB" sz="1800" b="0" u="none" dirty="0">
                        <a:solidFill>
                          <a:srgbClr val="00308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079539"/>
                  </a:ext>
                </a:extLst>
              </a:tr>
              <a:tr h="340049">
                <a:tc>
                  <a:txBody>
                    <a:bodyPr/>
                    <a:lstStyle/>
                    <a:p>
                      <a:pPr algn="r"/>
                      <a:r>
                        <a:rPr lang="en-GB" b="1" u="none" dirty="0">
                          <a:solidFill>
                            <a:srgbClr val="003087"/>
                          </a:solidFill>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dirty="0">
                          <a:solidFill>
                            <a:srgbClr val="003087"/>
                          </a:solidFill>
                          <a:hlinkClick r:id="rId14" action="ppaction://hlinksldjump"/>
                        </a:rPr>
                        <a:t>NHS England blog</a:t>
                      </a:r>
                      <a:endParaRPr lang="en-GB" sz="1800" b="0" u="none" dirty="0">
                        <a:solidFill>
                          <a:srgbClr val="00308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8622148"/>
                  </a:ext>
                </a:extLst>
              </a:tr>
              <a:tr h="340049">
                <a:tc>
                  <a:txBody>
                    <a:bodyPr/>
                    <a:lstStyle/>
                    <a:p>
                      <a:pPr algn="r"/>
                      <a:r>
                        <a:rPr lang="en-GB" b="1" u="none" dirty="0">
                          <a:solidFill>
                            <a:srgbClr val="003087"/>
                          </a:solidFill>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0" u="none" dirty="0">
                          <a:solidFill>
                            <a:srgbClr val="003087"/>
                          </a:solidFill>
                          <a:hlinkClick r:id="rId15" action="ppaction://hlinksldjump"/>
                        </a:rPr>
                        <a:t>Icons</a:t>
                      </a:r>
                      <a:endParaRPr lang="en-GB" sz="1800" b="0" u="none" dirty="0">
                        <a:solidFill>
                          <a:srgbClr val="00308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5028819"/>
                  </a:ext>
                </a:extLst>
              </a:tr>
              <a:tr h="340049">
                <a:tc>
                  <a:txBody>
                    <a:bodyPr/>
                    <a:lstStyle/>
                    <a:p>
                      <a:pPr algn="r"/>
                      <a:r>
                        <a:rPr lang="en-GB" b="1" u="none" dirty="0">
                          <a:solidFill>
                            <a:srgbClr val="003087"/>
                          </a:solidFill>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0" u="none" dirty="0">
                          <a:solidFill>
                            <a:srgbClr val="003087"/>
                          </a:solidFill>
                          <a:hlinkClick r:id="rId16" action="ppaction://hlinksldjump"/>
                        </a:rPr>
                        <a:t>FAQs</a:t>
                      </a:r>
                      <a:endParaRPr lang="en-GB" sz="1800" b="0" u="none" dirty="0">
                        <a:solidFill>
                          <a:srgbClr val="003087"/>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2622129"/>
                  </a:ext>
                </a:extLst>
              </a:tr>
            </a:tbl>
          </a:graphicData>
        </a:graphic>
      </p:graphicFrame>
    </p:spTree>
    <p:extLst>
      <p:ext uri="{BB962C8B-B14F-4D97-AF65-F5344CB8AC3E}">
        <p14:creationId xmlns:p14="http://schemas.microsoft.com/office/powerpoint/2010/main" val="31333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FAQs</a:t>
            </a:r>
          </a:p>
        </p:txBody>
      </p:sp>
      <p:sp>
        <p:nvSpPr>
          <p:cNvPr id="2" name="TextBox 1">
            <a:extLst>
              <a:ext uri="{FF2B5EF4-FFF2-40B4-BE49-F238E27FC236}">
                <a16:creationId xmlns:a16="http://schemas.microsoft.com/office/drawing/2014/main" id="{EBD5CA26-31D2-1286-A0CD-3B15B02F8316}"/>
              </a:ext>
            </a:extLst>
          </p:cNvPr>
          <p:cNvSpPr txBox="1"/>
          <p:nvPr/>
        </p:nvSpPr>
        <p:spPr>
          <a:xfrm>
            <a:off x="368523" y="1085793"/>
            <a:ext cx="11404154" cy="4493538"/>
          </a:xfrm>
          <a:prstGeom prst="rect">
            <a:avLst/>
          </a:prstGeom>
          <a:noFill/>
        </p:spPr>
        <p:txBody>
          <a:bodyPr wrap="square" lIns="91440" tIns="45720" rIns="91440" bIns="45720" rtlCol="0" anchor="t">
            <a:spAutoFit/>
          </a:bodyPr>
          <a:lstStyle/>
          <a:p>
            <a:r>
              <a:rPr lang="en-GB" sz="1100" b="1" dirty="0">
                <a:latin typeface="Arial"/>
                <a:cs typeface="Arial"/>
              </a:rPr>
              <a:t>Q. What is the National Diabetes Experience survey?</a:t>
            </a:r>
            <a:endParaRPr lang="en-US" sz="1100" dirty="0">
              <a:ea typeface="+mn-lt"/>
              <a:cs typeface="+mn-lt"/>
            </a:endParaRPr>
          </a:p>
          <a:p>
            <a:r>
              <a:rPr lang="en-GB" sz="1100" b="1" dirty="0">
                <a:latin typeface="Arial"/>
                <a:cs typeface="Arial"/>
              </a:rPr>
              <a:t>A.</a:t>
            </a:r>
            <a:r>
              <a:rPr lang="en-GB" sz="1100" dirty="0">
                <a:latin typeface="Arial"/>
                <a:cs typeface="Arial"/>
              </a:rPr>
              <a:t> </a:t>
            </a:r>
            <a:r>
              <a:rPr lang="en-GB" sz="1100" b="0" i="0" dirty="0">
                <a:solidFill>
                  <a:srgbClr val="000000"/>
                </a:solidFill>
                <a:effectLst/>
                <a:latin typeface="arial" panose="020B0604020202020204" pitchFamily="34" charset="0"/>
              </a:rPr>
              <a:t>The National Diabetes Experience Survey is a new survey which gives people living with type 1 or type 2 diabetes in England the opportunity to feedback on their experiences. </a:t>
            </a:r>
          </a:p>
          <a:p>
            <a:endParaRPr lang="en-GB" sz="1100" dirty="0">
              <a:solidFill>
                <a:srgbClr val="000000"/>
              </a:solidFill>
              <a:latin typeface="arial" panose="020B0604020202020204" pitchFamily="34" charset="0"/>
            </a:endParaRPr>
          </a:p>
          <a:p>
            <a:r>
              <a:rPr lang="en-GB" sz="1100" b="0" i="0" dirty="0">
                <a:solidFill>
                  <a:srgbClr val="000000"/>
                </a:solidFill>
                <a:effectLst/>
                <a:latin typeface="arial" panose="020B0604020202020204" pitchFamily="34" charset="0"/>
              </a:rPr>
              <a:t>NHS England will use the findings to understand and improve experiences of NHS care and self-management for people living with diabetes.</a:t>
            </a:r>
          </a:p>
          <a:p>
            <a:endParaRPr lang="en-GB" sz="1100" dirty="0">
              <a:ea typeface="+mn-lt"/>
              <a:cs typeface="+mn-lt"/>
            </a:endParaRPr>
          </a:p>
          <a:p>
            <a:r>
              <a:rPr lang="en-GB" sz="1100" b="1" dirty="0">
                <a:latin typeface="Arial"/>
                <a:cs typeface="Arial"/>
              </a:rPr>
              <a:t>Q. Who is running the survey?</a:t>
            </a:r>
            <a:r>
              <a:rPr lang="en-GB" sz="1100" dirty="0">
                <a:latin typeface="Arial"/>
                <a:cs typeface="Arial"/>
              </a:rPr>
              <a:t> </a:t>
            </a:r>
            <a:endParaRPr lang="en-US" sz="1100" dirty="0">
              <a:latin typeface="Arial"/>
              <a:ea typeface="+mn-lt"/>
              <a:cs typeface="Arial"/>
            </a:endParaRPr>
          </a:p>
          <a:p>
            <a:pPr algn="l"/>
            <a:r>
              <a:rPr lang="en-GB" sz="1100" b="1" dirty="0">
                <a:latin typeface="Arial"/>
                <a:cs typeface="Arial"/>
              </a:rPr>
              <a:t>A.</a:t>
            </a:r>
            <a:r>
              <a:rPr lang="en-GB" sz="1100" dirty="0">
                <a:latin typeface="Arial"/>
                <a:cs typeface="Arial"/>
              </a:rPr>
              <a:t> </a:t>
            </a:r>
            <a:r>
              <a:rPr lang="en-GB" sz="1100" b="0" i="0" dirty="0">
                <a:solidFill>
                  <a:srgbClr val="000000"/>
                </a:solidFill>
                <a:effectLst/>
                <a:latin typeface="arial" panose="020B0604020202020204" pitchFamily="34" charset="0"/>
              </a:rPr>
              <a:t>NHS England is responsible for delivering the National Diabetes Experience Survey. NHS England leads the National Health Service (NHS) in England. You can find out more on the </a:t>
            </a:r>
            <a:r>
              <a:rPr lang="en-GB" sz="1100" b="0" i="0" u="sng" dirty="0">
                <a:solidFill>
                  <a:srgbClr val="0030B4"/>
                </a:solidFill>
                <a:effectLst/>
                <a:latin typeface="arial" panose="020B0604020202020204" pitchFamily="34" charset="0"/>
                <a:hlinkClick r:id="rId3"/>
              </a:rPr>
              <a:t>NHS website</a:t>
            </a:r>
            <a:r>
              <a:rPr lang="en-GB" sz="1100" b="0" i="0" dirty="0">
                <a:solidFill>
                  <a:srgbClr val="000000"/>
                </a:solidFill>
                <a:effectLst/>
                <a:latin typeface="arial" panose="020B0604020202020204" pitchFamily="34" charset="0"/>
              </a:rPr>
              <a:t>.</a:t>
            </a:r>
          </a:p>
          <a:p>
            <a:pPr algn="l"/>
            <a:endParaRPr lang="en-GB" sz="1100" b="0" i="0" dirty="0">
              <a:solidFill>
                <a:srgbClr val="000000"/>
              </a:solidFill>
              <a:effectLst/>
              <a:latin typeface="arial" panose="020B0604020202020204" pitchFamily="34" charset="0"/>
            </a:endParaRPr>
          </a:p>
          <a:p>
            <a:pPr algn="l"/>
            <a:r>
              <a:rPr lang="en-GB" sz="1100" b="0" i="0" dirty="0">
                <a:solidFill>
                  <a:srgbClr val="000000"/>
                </a:solidFill>
                <a:effectLst/>
                <a:latin typeface="arial" panose="020B0604020202020204" pitchFamily="34" charset="0"/>
              </a:rPr>
              <a:t>NHS England is working with Ipsos, an independent research organisation, to deliver this survey. Ipsos strictly adheres to the Market Research Society's Code of Conduct. You can find out more on the </a:t>
            </a:r>
            <a:r>
              <a:rPr lang="en-GB" sz="1100" b="0" i="0" u="sng" dirty="0">
                <a:solidFill>
                  <a:srgbClr val="0030B4"/>
                </a:solidFill>
                <a:effectLst/>
                <a:latin typeface="arial" panose="020B0604020202020204" pitchFamily="34" charset="0"/>
                <a:hlinkClick r:id="rId4"/>
              </a:rPr>
              <a:t>Ipsos website</a:t>
            </a:r>
            <a:r>
              <a:rPr lang="en-GB" sz="1100" b="0" i="0" dirty="0">
                <a:solidFill>
                  <a:srgbClr val="000000"/>
                </a:solidFill>
                <a:effectLst/>
                <a:latin typeface="arial" panose="020B0604020202020204" pitchFamily="34" charset="0"/>
              </a:rPr>
              <a:t>.</a:t>
            </a:r>
          </a:p>
          <a:p>
            <a:br>
              <a:rPr lang="en-US" sz="1100" dirty="0">
                <a:ea typeface="+mn-lt"/>
                <a:cs typeface="+mn-lt"/>
              </a:rPr>
            </a:br>
            <a:r>
              <a:rPr lang="en-GB" sz="1100" b="1" dirty="0">
                <a:latin typeface="Arial"/>
                <a:cs typeface="Arial"/>
              </a:rPr>
              <a:t>Q. How can I find out more about the survey?</a:t>
            </a:r>
            <a:r>
              <a:rPr lang="en-GB" sz="1100" dirty="0">
                <a:latin typeface="Arial"/>
                <a:cs typeface="Arial"/>
              </a:rPr>
              <a:t> </a:t>
            </a:r>
            <a:endParaRPr lang="en-US" sz="1100" dirty="0">
              <a:ea typeface="+mn-lt"/>
              <a:cs typeface="+mn-lt"/>
            </a:endParaRPr>
          </a:p>
          <a:p>
            <a:r>
              <a:rPr lang="en-GB" sz="1100" b="1" dirty="0">
                <a:latin typeface="Arial"/>
                <a:cs typeface="Arial"/>
              </a:rPr>
              <a:t>A. </a:t>
            </a:r>
            <a:r>
              <a:rPr lang="en-GB" sz="1100" dirty="0">
                <a:latin typeface="Arial"/>
                <a:cs typeface="Arial"/>
              </a:rPr>
              <a:t>You can find more information about the survey at </a:t>
            </a:r>
            <a:r>
              <a:rPr lang="en-GB" sz="1100" u="sng" dirty="0">
                <a:latin typeface="Arial"/>
                <a:cs typeface="Arial"/>
                <a:hlinkClick r:id="rId5"/>
              </a:rPr>
              <a:t>https://diabetessurvey.co.uk</a:t>
            </a:r>
            <a:endParaRPr lang="en-GB" sz="1100" dirty="0">
              <a:latin typeface="Arial"/>
              <a:cs typeface="Arial"/>
            </a:endParaRPr>
          </a:p>
          <a:p>
            <a:endParaRPr lang="en-GB" sz="1100" dirty="0">
              <a:latin typeface="Arial" panose="020B0604020202020204" pitchFamily="34" charset="0"/>
              <a:cs typeface="Arial" panose="020B0604020202020204" pitchFamily="34" charset="0"/>
            </a:endParaRPr>
          </a:p>
          <a:p>
            <a:r>
              <a:rPr lang="en-GB" sz="1100" b="1" dirty="0">
                <a:latin typeface="Arial"/>
                <a:cs typeface="Arial"/>
              </a:rPr>
              <a:t>Q. When will survey results be available?</a:t>
            </a:r>
            <a:r>
              <a:rPr lang="en-GB" sz="1100" dirty="0">
                <a:latin typeface="Arial"/>
                <a:cs typeface="Arial"/>
              </a:rPr>
              <a:t> </a:t>
            </a:r>
            <a:endParaRPr lang="en-US" sz="1100" dirty="0">
              <a:latin typeface="Arial"/>
              <a:ea typeface="+mn-lt"/>
              <a:cs typeface="Arial"/>
            </a:endParaRPr>
          </a:p>
          <a:p>
            <a:r>
              <a:rPr lang="en-GB" sz="1100" b="1" dirty="0">
                <a:latin typeface="Arial"/>
                <a:cs typeface="Arial"/>
              </a:rPr>
              <a:t>A.</a:t>
            </a:r>
            <a:r>
              <a:rPr lang="en-GB" sz="1100" dirty="0">
                <a:latin typeface="Arial"/>
                <a:cs typeface="Arial"/>
              </a:rPr>
              <a:t> Results will be available in Autumn 2024 at </a:t>
            </a:r>
            <a:r>
              <a:rPr lang="en-GB" sz="1100" u="sng" dirty="0">
                <a:latin typeface="Arial"/>
                <a:cs typeface="Arial"/>
                <a:hlinkClick r:id="rId5"/>
              </a:rPr>
              <a:t>https://diabetessurvey.co.uk</a:t>
            </a:r>
            <a:endParaRPr lang="en-GB" sz="1100" dirty="0">
              <a:latin typeface="Arial"/>
              <a:cs typeface="Arial"/>
            </a:endParaRPr>
          </a:p>
          <a:p>
            <a:r>
              <a:rPr lang="en-GB" sz="1100" dirty="0">
                <a:latin typeface="Arial"/>
                <a:cs typeface="Arial"/>
              </a:rPr>
              <a:t>  </a:t>
            </a:r>
            <a:endParaRPr lang="en-US" sz="1100" dirty="0">
              <a:latin typeface="Arial"/>
              <a:ea typeface="+mn-lt"/>
              <a:cs typeface="Arial"/>
            </a:endParaRPr>
          </a:p>
          <a:p>
            <a:r>
              <a:rPr lang="en-GB" sz="1100" b="1" dirty="0">
                <a:latin typeface="Arial"/>
                <a:cs typeface="Arial"/>
              </a:rPr>
              <a:t>Q. Who has received a survey?</a:t>
            </a:r>
            <a:r>
              <a:rPr lang="en-GB" sz="1100" dirty="0">
                <a:latin typeface="Arial"/>
                <a:cs typeface="Arial"/>
              </a:rPr>
              <a:t> </a:t>
            </a:r>
            <a:endParaRPr lang="en-US" sz="1100" dirty="0">
              <a:latin typeface="Arial"/>
              <a:ea typeface="+mn-lt"/>
              <a:cs typeface="Arial"/>
            </a:endParaRPr>
          </a:p>
          <a:p>
            <a:pPr algn="l"/>
            <a:r>
              <a:rPr lang="en-GB" sz="1100" b="1" dirty="0">
                <a:latin typeface="Arial"/>
                <a:cs typeface="Arial"/>
              </a:rPr>
              <a:t>A.</a:t>
            </a:r>
            <a:r>
              <a:rPr lang="en-GB" sz="1100" dirty="0">
                <a:latin typeface="Arial"/>
                <a:cs typeface="Arial"/>
              </a:rPr>
              <a:t> </a:t>
            </a:r>
            <a:r>
              <a:rPr lang="en-GB" sz="1100" b="0" i="0" dirty="0">
                <a:effectLst/>
                <a:latin typeface="arial" panose="020B0604020202020204" pitchFamily="34" charset="0"/>
              </a:rPr>
              <a:t> Over 100,000 adults, aged 18 and over, living with </a:t>
            </a:r>
            <a:r>
              <a:rPr lang="en-GB" sz="1100" dirty="0">
                <a:latin typeface="arial" panose="020B0604020202020204" pitchFamily="34" charset="0"/>
              </a:rPr>
              <a:t>type 1 or type 2 </a:t>
            </a:r>
            <a:r>
              <a:rPr lang="en-GB" sz="1100" b="0" i="0" dirty="0">
                <a:effectLst/>
                <a:latin typeface="arial" panose="020B0604020202020204" pitchFamily="34" charset="0"/>
              </a:rPr>
              <a:t>diabetes in England have been selected to take part in the National Diabetes Experience Survey this year. </a:t>
            </a:r>
          </a:p>
          <a:p>
            <a:pPr algn="l"/>
            <a:endParaRPr lang="en-GB" sz="1100" dirty="0">
              <a:latin typeface="arial" panose="020B0604020202020204" pitchFamily="34" charset="0"/>
            </a:endParaRPr>
          </a:p>
          <a:p>
            <a:pPr algn="l"/>
            <a:r>
              <a:rPr lang="en-GB" sz="1100" b="0" i="0" dirty="0">
                <a:effectLst/>
                <a:latin typeface="arial" panose="020B0604020202020204" pitchFamily="34" charset="0"/>
              </a:rPr>
              <a:t>People have been invited to take part because their name was chosen at random from an </a:t>
            </a:r>
            <a:r>
              <a:rPr lang="en-GB" sz="1100" b="0" i="0" dirty="0">
                <a:solidFill>
                  <a:srgbClr val="000000"/>
                </a:solidFill>
                <a:effectLst/>
                <a:latin typeface="arial" panose="020B0604020202020204" pitchFamily="34" charset="0"/>
              </a:rPr>
              <a:t>NHS list of people living with diabetes. This is called the </a:t>
            </a:r>
            <a:r>
              <a:rPr lang="en-GB" sz="1100" b="0" i="0" u="sng" dirty="0">
                <a:solidFill>
                  <a:srgbClr val="0030B4"/>
                </a:solidFill>
                <a:effectLst/>
                <a:latin typeface="arial" panose="020B0604020202020204" pitchFamily="34" charset="0"/>
                <a:hlinkClick r:id="rId6"/>
              </a:rPr>
              <a:t>National Diabetes Audit (NDA)</a:t>
            </a:r>
            <a:r>
              <a:rPr lang="en-GB" sz="1100" b="0" i="0" dirty="0">
                <a:solidFill>
                  <a:srgbClr val="000000"/>
                </a:solidFill>
                <a:effectLst/>
                <a:latin typeface="arial" panose="020B0604020202020204" pitchFamily="34" charset="0"/>
              </a:rPr>
              <a:t>. NHS England matched names with contact details from the list of patients registered with a GP, called the</a:t>
            </a:r>
            <a:r>
              <a:rPr lang="en-GB" sz="1100" b="0" i="0" u="sng" dirty="0">
                <a:solidFill>
                  <a:srgbClr val="0030B4"/>
                </a:solidFill>
                <a:effectLst/>
                <a:latin typeface="arial" panose="020B0604020202020204" pitchFamily="34" charset="0"/>
                <a:hlinkClick r:id="rId7"/>
              </a:rPr>
              <a:t> Personal Demographic Service</a:t>
            </a:r>
            <a:r>
              <a:rPr lang="en-GB" sz="1100" b="0" i="0" dirty="0">
                <a:solidFill>
                  <a:srgbClr val="000000"/>
                </a:solidFill>
                <a:effectLst/>
                <a:latin typeface="arial" panose="020B0604020202020204" pitchFamily="34" charset="0"/>
              </a:rPr>
              <a:t> (PDS). NHS England has shared a limited amount of personal data so that Ipsos can invite people to take part in this research.</a:t>
            </a:r>
          </a:p>
          <a:p>
            <a:pPr algn="l"/>
            <a:endParaRPr lang="en-GB" sz="1100" b="0" i="0" dirty="0">
              <a:solidFill>
                <a:srgbClr val="000000"/>
              </a:solidFill>
              <a:effectLst/>
              <a:latin typeface="arial" panose="020B0604020202020204" pitchFamily="34" charset="0"/>
            </a:endParaRPr>
          </a:p>
          <a:p>
            <a:pPr algn="l"/>
            <a:r>
              <a:rPr lang="en-GB" sz="1100" b="0" i="0" dirty="0">
                <a:solidFill>
                  <a:srgbClr val="000000"/>
                </a:solidFill>
                <a:effectLst/>
                <a:latin typeface="arial" panose="020B0604020202020204" pitchFamily="34" charset="0"/>
              </a:rPr>
              <a:t>For more information about protection of data, please visit </a:t>
            </a:r>
            <a:r>
              <a:rPr lang="en-GB" sz="1100" b="0" i="0" dirty="0">
                <a:solidFill>
                  <a:srgbClr val="000000"/>
                </a:solidFill>
                <a:effectLst/>
                <a:latin typeface="arial" panose="020B0604020202020204" pitchFamily="34" charset="0"/>
                <a:hlinkClick r:id="rId8"/>
              </a:rPr>
              <a:t>https://diabetessurvey.co.uk/confidentiality-and-data-protection</a:t>
            </a:r>
            <a:r>
              <a:rPr lang="en-GB" sz="1100" b="0" i="0" dirty="0">
                <a:solidFill>
                  <a:srgbClr val="000000"/>
                </a:solidFill>
                <a:effectLst/>
                <a:latin typeface="arial" panose="020B0604020202020204" pitchFamily="34" charset="0"/>
              </a:rPr>
              <a:t> </a:t>
            </a:r>
            <a:endParaRPr lang="en-GB" sz="1100" dirty="0">
              <a:ea typeface="+mn-lt"/>
              <a:cs typeface="+mn-lt"/>
            </a:endParaRPr>
          </a:p>
        </p:txBody>
      </p:sp>
    </p:spTree>
    <p:extLst>
      <p:ext uri="{BB962C8B-B14F-4D97-AF65-F5344CB8AC3E}">
        <p14:creationId xmlns:p14="http://schemas.microsoft.com/office/powerpoint/2010/main" val="333423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FAQs</a:t>
            </a:r>
          </a:p>
        </p:txBody>
      </p:sp>
      <p:sp>
        <p:nvSpPr>
          <p:cNvPr id="3" name="TextBox 2">
            <a:extLst>
              <a:ext uri="{FF2B5EF4-FFF2-40B4-BE49-F238E27FC236}">
                <a16:creationId xmlns:a16="http://schemas.microsoft.com/office/drawing/2014/main" id="{EB72CD09-F5CC-2EAB-F517-E3F611B65B2C}"/>
              </a:ext>
            </a:extLst>
          </p:cNvPr>
          <p:cNvSpPr txBox="1"/>
          <p:nvPr/>
        </p:nvSpPr>
        <p:spPr>
          <a:xfrm>
            <a:off x="393923" y="1060393"/>
            <a:ext cx="11404154" cy="5339923"/>
          </a:xfrm>
          <a:prstGeom prst="rect">
            <a:avLst/>
          </a:prstGeom>
          <a:noFill/>
        </p:spPr>
        <p:txBody>
          <a:bodyPr wrap="square" lIns="91440" tIns="45720" rIns="91440" bIns="45720" rtlCol="0" anchor="t">
            <a:spAutoFit/>
          </a:bodyPr>
          <a:lstStyle/>
          <a:p>
            <a:r>
              <a:rPr lang="en-GB" sz="1100" b="1" dirty="0">
                <a:latin typeface="Arial"/>
                <a:cs typeface="Arial"/>
              </a:rPr>
              <a:t>Q. I have received a questionnaire but need help completing it</a:t>
            </a:r>
            <a:r>
              <a:rPr lang="en-GB" sz="1100" dirty="0">
                <a:latin typeface="Arial"/>
                <a:cs typeface="Arial"/>
              </a:rPr>
              <a:t> </a:t>
            </a:r>
            <a:endParaRPr lang="en-US" sz="1100" dirty="0">
              <a:latin typeface="Arial"/>
              <a:ea typeface="+mn-lt"/>
              <a:cs typeface="Arial"/>
            </a:endParaRPr>
          </a:p>
          <a:p>
            <a:r>
              <a:rPr lang="en-GB" sz="1100" b="1" dirty="0">
                <a:latin typeface="Arial"/>
                <a:cs typeface="Arial"/>
              </a:rPr>
              <a:t>A.</a:t>
            </a:r>
            <a:r>
              <a:rPr lang="en-GB" sz="1100" dirty="0">
                <a:latin typeface="Arial"/>
                <a:cs typeface="Arial"/>
              </a:rPr>
              <a:t> You can call our free helpline number </a:t>
            </a:r>
            <a:r>
              <a:rPr lang="en-GB" sz="1100" b="0" i="0" dirty="0">
                <a:solidFill>
                  <a:srgbClr val="000000"/>
                </a:solidFill>
                <a:effectLst/>
                <a:latin typeface="arial" panose="020B0604020202020204" pitchFamily="34" charset="0"/>
              </a:rPr>
              <a:t>0800 470 2983,</a:t>
            </a:r>
            <a:r>
              <a:rPr lang="en-GB" sz="1100" dirty="0">
                <a:latin typeface="Arial"/>
                <a:cs typeface="Arial"/>
              </a:rPr>
              <a:t> between 10am and 4pm Monday to Saturday, to take part over the phone</a:t>
            </a:r>
            <a:r>
              <a:rPr lang="en-GB" sz="1100" b="0" i="0" dirty="0">
                <a:solidFill>
                  <a:srgbClr val="000000"/>
                </a:solidFill>
                <a:effectLst/>
                <a:latin typeface="arial" panose="020B0604020202020204" pitchFamily="34" charset="0"/>
              </a:rPr>
              <a:t>. </a:t>
            </a:r>
            <a:r>
              <a:rPr lang="en-GB" sz="1100" dirty="0">
                <a:solidFill>
                  <a:srgbClr val="000000"/>
                </a:solidFill>
                <a:latin typeface="arial" panose="020B0604020202020204" pitchFamily="34" charset="0"/>
              </a:rPr>
              <a:t>You can also request a copy of the questionnaire in large print or in Braille, take part using our Text Relay service or in another language. </a:t>
            </a:r>
            <a:r>
              <a:rPr lang="en-GB" sz="1100" u="none" strike="noStrike" dirty="0">
                <a:effectLst/>
                <a:latin typeface="Arial" panose="020B0604020202020204" pitchFamily="34" charset="0"/>
                <a:cs typeface="Arial" panose="020B0604020202020204" pitchFamily="34" charset="0"/>
              </a:rPr>
              <a:t>For more information on the survey and how to access help and support in completing it please visit </a:t>
            </a:r>
            <a:r>
              <a:rPr lang="en-GB" sz="1100" u="none" strike="noStrike" dirty="0">
                <a:effectLst/>
                <a:latin typeface="Arial" panose="020B0604020202020204" pitchFamily="34" charset="0"/>
                <a:cs typeface="Arial" panose="020B0604020202020204" pitchFamily="34" charset="0"/>
                <a:hlinkClick r:id="rId3"/>
              </a:rPr>
              <a:t>www.diabetessurvey.co.uk/accessibility-and-language</a:t>
            </a:r>
            <a:r>
              <a:rPr lang="en-GB" sz="1100" u="none" strike="noStrike" dirty="0">
                <a:effectLst/>
                <a:latin typeface="Arial" panose="020B0604020202020204" pitchFamily="34" charset="0"/>
                <a:cs typeface="Arial" panose="020B0604020202020204" pitchFamily="34" charset="0"/>
              </a:rPr>
              <a:t>. </a:t>
            </a:r>
            <a:endParaRPr lang="en-GB" sz="1100" b="1" dirty="0">
              <a:latin typeface="Arial"/>
              <a:cs typeface="Arial"/>
            </a:endParaRPr>
          </a:p>
          <a:p>
            <a:endParaRPr lang="en-GB" sz="1100" b="1" dirty="0">
              <a:latin typeface="Arial"/>
              <a:cs typeface="Arial"/>
            </a:endParaRPr>
          </a:p>
          <a:p>
            <a:pPr algn="l"/>
            <a:r>
              <a:rPr lang="en-GB" sz="1100" b="1" dirty="0">
                <a:ea typeface="+mn-lt"/>
                <a:cs typeface="+mn-lt"/>
              </a:rPr>
              <a:t>Q. Can someone help me to take part in the survey?</a:t>
            </a:r>
          </a:p>
          <a:p>
            <a:pPr algn="l"/>
            <a:r>
              <a:rPr lang="en-GB" sz="1100" b="1" dirty="0">
                <a:ea typeface="+mn-lt"/>
                <a:cs typeface="+mn-lt"/>
              </a:rPr>
              <a:t>A: </a:t>
            </a:r>
            <a:r>
              <a:rPr lang="en-GB" sz="1100" b="0" i="0" dirty="0">
                <a:solidFill>
                  <a:srgbClr val="000000"/>
                </a:solidFill>
                <a:effectLst/>
                <a:latin typeface="arial" panose="020B0604020202020204" pitchFamily="34" charset="0"/>
              </a:rPr>
              <a:t>If you would like someone to help you take part the survey it’s fine to ask a friend or relative to help, but please make sure the answers are only about your experiences. Ipsos also provides a Freephone survey helpline for people who need help to take part. Please call 0800 470 2983 between 10am and 4pm Monday to Saturday.</a:t>
            </a:r>
          </a:p>
          <a:p>
            <a:pPr algn="l"/>
            <a:endParaRPr lang="en-GB" sz="1100" dirty="0">
              <a:solidFill>
                <a:srgbClr val="000000"/>
              </a:solidFill>
              <a:latin typeface="arial" panose="020B0604020202020204" pitchFamily="34" charset="0"/>
              <a:ea typeface="+mn-lt"/>
              <a:cs typeface="+mn-lt"/>
            </a:endParaRPr>
          </a:p>
          <a:p>
            <a:r>
              <a:rPr lang="en-GB" sz="1100" b="1" dirty="0">
                <a:latin typeface="Arial"/>
                <a:cs typeface="Arial"/>
              </a:rPr>
              <a:t>Q. I want to take part but you haven’t sent me a survey.</a:t>
            </a:r>
            <a:endParaRPr lang="en-US" sz="1100" dirty="0">
              <a:ea typeface="+mn-lt"/>
              <a:cs typeface="+mn-lt"/>
            </a:endParaRPr>
          </a:p>
          <a:p>
            <a:pPr algn="l"/>
            <a:r>
              <a:rPr lang="en-GB" sz="1100" b="1" dirty="0">
                <a:latin typeface="Arial"/>
                <a:cs typeface="Arial"/>
              </a:rPr>
              <a:t>A.</a:t>
            </a:r>
            <a:r>
              <a:rPr lang="en-GB" sz="1100" dirty="0">
                <a:latin typeface="Arial"/>
                <a:cs typeface="Arial"/>
              </a:rPr>
              <a:t> </a:t>
            </a:r>
            <a:r>
              <a:rPr lang="en-GB" sz="1100" b="0" i="0" dirty="0">
                <a:solidFill>
                  <a:srgbClr val="000000"/>
                </a:solidFill>
                <a:effectLst/>
                <a:latin typeface="arial" panose="020B0604020202020204" pitchFamily="34" charset="0"/>
              </a:rPr>
              <a:t>Thank you for your interest in the National Diabetes Experience Survey. People selected to take part in the survey were chosen at random from a list of people living with diabetes. To be eligible for the survey, you need to be living with type 1 or type 2 diabetes, at least 18 years old, and diagnosed at least 12 months ago. To ensure that the results are robust and representative, unfortunately we will not be able to send you a questionnaire if you have not been randomly selected to take part.</a:t>
            </a:r>
          </a:p>
          <a:p>
            <a:pPr algn="l"/>
            <a:endParaRPr lang="en-GB" sz="1100" b="0" i="0" dirty="0">
              <a:solidFill>
                <a:srgbClr val="000000"/>
              </a:solidFill>
              <a:effectLst/>
              <a:latin typeface="arial" panose="020B0604020202020204" pitchFamily="34" charset="0"/>
            </a:endParaRPr>
          </a:p>
          <a:p>
            <a:pPr algn="l"/>
            <a:r>
              <a:rPr lang="en-GB" sz="1100" b="0" i="0" dirty="0">
                <a:solidFill>
                  <a:srgbClr val="000000"/>
                </a:solidFill>
                <a:effectLst/>
                <a:latin typeface="arial" panose="020B0604020202020204" pitchFamily="34" charset="0"/>
              </a:rPr>
              <a:t>However, NHS England are committed to hearing patient’s views on services they have received, and there are other ways you can provide feedback. For example, you can also give feedback on services by posting comments on websites including the </a:t>
            </a:r>
            <a:r>
              <a:rPr lang="en-GB" sz="1100" b="0" i="0" u="sng" dirty="0">
                <a:solidFill>
                  <a:srgbClr val="0030B4"/>
                </a:solidFill>
                <a:effectLst/>
                <a:latin typeface="arial" panose="020B0604020202020204" pitchFamily="34" charset="0"/>
                <a:hlinkClick r:id="rId4"/>
              </a:rPr>
              <a:t>NHS website</a:t>
            </a:r>
            <a:r>
              <a:rPr lang="en-GB" sz="1100" b="0" i="0" dirty="0">
                <a:solidFill>
                  <a:srgbClr val="000000"/>
                </a:solidFill>
                <a:effectLst/>
                <a:latin typeface="arial" panose="020B0604020202020204" pitchFamily="34" charset="0"/>
              </a:rPr>
              <a:t>.</a:t>
            </a:r>
          </a:p>
          <a:p>
            <a:pPr algn="l"/>
            <a:endParaRPr lang="en-GB" sz="1100" dirty="0">
              <a:solidFill>
                <a:srgbClr val="000000"/>
              </a:solidFill>
              <a:latin typeface="arial" panose="020B0604020202020204" pitchFamily="34" charset="0"/>
            </a:endParaRPr>
          </a:p>
          <a:p>
            <a:pPr algn="l"/>
            <a:r>
              <a:rPr lang="en-GB" sz="1100" b="0" i="0" dirty="0">
                <a:solidFill>
                  <a:srgbClr val="000000"/>
                </a:solidFill>
                <a:effectLst/>
                <a:latin typeface="arial" panose="020B0604020202020204" pitchFamily="34" charset="0"/>
              </a:rPr>
              <a:t>If you want to complain about the service or care you have received, you can choose whether to complain directly to the healthcare provider (for example your hospital or GP practice), or to the commissioner (which is the organisation that pays for the service or care you received).</a:t>
            </a:r>
          </a:p>
          <a:p>
            <a:pPr algn="l"/>
            <a:r>
              <a:rPr lang="en-GB" sz="1100" b="0" i="0" dirty="0">
                <a:solidFill>
                  <a:srgbClr val="000000"/>
                </a:solidFill>
                <a:effectLst/>
                <a:latin typeface="arial" panose="020B0604020202020204" pitchFamily="34" charset="0"/>
              </a:rPr>
              <a:t>The commissioner is your local Integrated Care Board (ICB) if your complaint is about:</a:t>
            </a:r>
          </a:p>
          <a:p>
            <a:pPr algn="l"/>
            <a:endParaRPr lang="en-GB" sz="1100" b="0" i="0" dirty="0">
              <a:solidFill>
                <a:srgbClr val="000000"/>
              </a:solidFill>
              <a:effectLst/>
              <a:latin typeface="arial" panose="020B0604020202020204" pitchFamily="34" charset="0"/>
            </a:endParaRPr>
          </a:p>
          <a:p>
            <a:pPr marL="363538" indent="-187325" algn="l">
              <a:buFont typeface="Arial" panose="020B0604020202020204" pitchFamily="34" charset="0"/>
              <a:buChar char="•"/>
            </a:pPr>
            <a:r>
              <a:rPr lang="en-GB" sz="1100" b="0" i="0" dirty="0">
                <a:solidFill>
                  <a:srgbClr val="000000"/>
                </a:solidFill>
                <a:effectLst/>
                <a:latin typeface="arial" panose="020B0604020202020204" pitchFamily="34" charset="0"/>
              </a:rPr>
              <a:t>primary care services such as GPs, dentists, opticians or pharmacy services</a:t>
            </a:r>
          </a:p>
          <a:p>
            <a:pPr marL="363538" indent="-187325" algn="l">
              <a:buFont typeface="Arial" panose="020B0604020202020204" pitchFamily="34" charset="0"/>
              <a:buChar char="•"/>
            </a:pPr>
            <a:r>
              <a:rPr lang="en-GB" sz="1100" b="0" i="0" dirty="0">
                <a:solidFill>
                  <a:srgbClr val="000000"/>
                </a:solidFill>
                <a:effectLst/>
                <a:latin typeface="arial" panose="020B0604020202020204" pitchFamily="34" charset="0"/>
              </a:rPr>
              <a:t>hospital care, mental health services, out of hours services, NHS 111 and community services such as district nursing</a:t>
            </a:r>
          </a:p>
          <a:p>
            <a:pPr algn="l">
              <a:buFont typeface="Arial" panose="020B0604020202020204" pitchFamily="34" charset="0"/>
              <a:buChar char="•"/>
            </a:pPr>
            <a:endParaRPr lang="en-GB" sz="1100" b="0" i="0" dirty="0">
              <a:solidFill>
                <a:srgbClr val="000000"/>
              </a:solidFill>
              <a:effectLst/>
              <a:latin typeface="arial" panose="020B0604020202020204" pitchFamily="34" charset="0"/>
            </a:endParaRPr>
          </a:p>
          <a:p>
            <a:pPr algn="l"/>
            <a:r>
              <a:rPr lang="en-GB" sz="1100" b="0" i="0" dirty="0">
                <a:solidFill>
                  <a:srgbClr val="000000"/>
                </a:solidFill>
                <a:effectLst/>
                <a:latin typeface="arial" panose="020B0604020202020204" pitchFamily="34" charset="0"/>
              </a:rPr>
              <a:t>If you choose to complain to your local ICB, you can find out how to contact them on this website:</a:t>
            </a:r>
          </a:p>
          <a:p>
            <a:pPr algn="l"/>
            <a:r>
              <a:rPr lang="en-GB" sz="1100" b="0" i="0" u="sng" dirty="0">
                <a:solidFill>
                  <a:srgbClr val="0030B4"/>
                </a:solidFill>
                <a:effectLst/>
                <a:latin typeface="arial" panose="020B0604020202020204" pitchFamily="34" charset="0"/>
                <a:hlinkClick r:id="rId5"/>
              </a:rPr>
              <a:t>NHS England » Contact your local integrated care board (ICB)</a:t>
            </a:r>
            <a:r>
              <a:rPr lang="en-GB" sz="1100" b="0" i="0" dirty="0">
                <a:solidFill>
                  <a:srgbClr val="000000"/>
                </a:solidFill>
                <a:effectLst/>
                <a:latin typeface="arial" panose="020B0604020202020204" pitchFamily="34" charset="0"/>
              </a:rPr>
              <a:t> </a:t>
            </a:r>
          </a:p>
          <a:p>
            <a:pPr algn="l"/>
            <a:r>
              <a:rPr lang="en-GB" sz="1100" b="0" i="0" dirty="0">
                <a:solidFill>
                  <a:srgbClr val="000000"/>
                </a:solidFill>
                <a:effectLst/>
                <a:latin typeface="arial" panose="020B0604020202020204" pitchFamily="34" charset="0"/>
              </a:rPr>
              <a:t>Very often the healthcare provider will be able to resolve the matter for you locally.</a:t>
            </a:r>
          </a:p>
          <a:p>
            <a:pPr algn="l"/>
            <a:endParaRPr lang="en-GB" sz="1100" b="0" i="0" dirty="0">
              <a:solidFill>
                <a:srgbClr val="000000"/>
              </a:solidFill>
              <a:effectLst/>
              <a:latin typeface="arial" panose="020B0604020202020204" pitchFamily="34" charset="0"/>
            </a:endParaRPr>
          </a:p>
          <a:p>
            <a:pPr algn="l"/>
            <a:r>
              <a:rPr lang="en-GB" sz="1100" b="0" i="0" dirty="0">
                <a:solidFill>
                  <a:srgbClr val="000000"/>
                </a:solidFill>
                <a:effectLst/>
                <a:latin typeface="arial" panose="020B0604020202020204" pitchFamily="34" charset="0"/>
              </a:rPr>
              <a:t>More information about making a complaint can be found on the following website:</a:t>
            </a:r>
          </a:p>
          <a:p>
            <a:r>
              <a:rPr lang="en-GB" sz="1100" b="0" i="0" u="sng" dirty="0">
                <a:solidFill>
                  <a:srgbClr val="0030B4"/>
                </a:solidFill>
                <a:effectLst/>
                <a:latin typeface="arial" panose="020B0604020202020204" pitchFamily="34" charset="0"/>
                <a:hlinkClick r:id="rId6"/>
              </a:rPr>
              <a:t>NHS England » Feedback and complaints about NHS services.</a:t>
            </a:r>
            <a:endParaRPr lang="en-GB" sz="1100" b="0" i="0" dirty="0">
              <a:solidFill>
                <a:srgbClr val="000000"/>
              </a:solidFill>
              <a:effectLst/>
              <a:latin typeface="arial" panose="020B0604020202020204" pitchFamily="34" charset="0"/>
            </a:endParaRPr>
          </a:p>
          <a:p>
            <a:pPr lvl="0"/>
            <a:endParaRPr lang="en-GB" sz="1100" dirty="0">
              <a:ea typeface="+mn-lt"/>
              <a:cs typeface="+mn-lt"/>
            </a:endParaRPr>
          </a:p>
        </p:txBody>
      </p:sp>
    </p:spTree>
    <p:extLst>
      <p:ext uri="{BB962C8B-B14F-4D97-AF65-F5344CB8AC3E}">
        <p14:creationId xmlns:p14="http://schemas.microsoft.com/office/powerpoint/2010/main" val="287225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FAQs</a:t>
            </a:r>
          </a:p>
        </p:txBody>
      </p:sp>
      <p:sp>
        <p:nvSpPr>
          <p:cNvPr id="4" name="TextBox 3">
            <a:extLst>
              <a:ext uri="{FF2B5EF4-FFF2-40B4-BE49-F238E27FC236}">
                <a16:creationId xmlns:a16="http://schemas.microsoft.com/office/drawing/2014/main" id="{7F3091C9-578C-2DDA-287F-2E2A1ABDC3EA}"/>
              </a:ext>
            </a:extLst>
          </p:cNvPr>
          <p:cNvSpPr txBox="1"/>
          <p:nvPr/>
        </p:nvSpPr>
        <p:spPr>
          <a:xfrm>
            <a:off x="301552" y="997751"/>
            <a:ext cx="11611048" cy="4893647"/>
          </a:xfrm>
          <a:prstGeom prst="rect">
            <a:avLst/>
          </a:prstGeom>
          <a:noFill/>
        </p:spPr>
        <p:txBody>
          <a:bodyPr wrap="square" lIns="91440" tIns="45720" rIns="91440" bIns="45720" rtlCol="0" anchor="t">
            <a:spAutoFit/>
          </a:bodyPr>
          <a:lstStyle/>
          <a:p>
            <a:r>
              <a:rPr lang="en-GB" sz="1100" b="1" dirty="0">
                <a:latin typeface="Arial"/>
                <a:cs typeface="Arial"/>
              </a:rPr>
              <a:t>Q. Do I have to take part?</a:t>
            </a:r>
            <a:endParaRPr lang="en-GB" sz="1100" dirty="0">
              <a:ea typeface="+mn-lt"/>
              <a:cs typeface="+mn-lt"/>
            </a:endParaRPr>
          </a:p>
          <a:p>
            <a:r>
              <a:rPr lang="en-GB" sz="1100" b="1" dirty="0">
                <a:latin typeface="Arial"/>
                <a:cs typeface="Arial"/>
              </a:rPr>
              <a:t>A. </a:t>
            </a:r>
            <a:r>
              <a:rPr lang="en-GB" sz="1100" b="0" i="0" dirty="0">
                <a:effectLst/>
                <a:latin typeface="arial" panose="020B0604020202020204" pitchFamily="34" charset="0"/>
              </a:rPr>
              <a:t>Taking part in the survey is voluntary. We hope you will take part as this will give us the best possible picture of people’s experience of living with diabetes in England. But if you choose not to take part, it will not affect your care and you don’t need to give us a reason.</a:t>
            </a:r>
            <a:endParaRPr lang="en-GB" sz="1100" dirty="0">
              <a:latin typeface="Arial" panose="020B0604020202020204" pitchFamily="34" charset="0"/>
              <a:cs typeface="Arial" panose="020B0604020202020204" pitchFamily="34" charset="0"/>
            </a:endParaRPr>
          </a:p>
          <a:p>
            <a:endParaRPr lang="en-GB" sz="1100" b="1" dirty="0">
              <a:latin typeface="Arial"/>
              <a:cs typeface="Arial"/>
            </a:endParaRPr>
          </a:p>
          <a:p>
            <a:r>
              <a:rPr lang="en-GB" sz="1100" b="1" dirty="0">
                <a:latin typeface="Arial"/>
                <a:cs typeface="Arial"/>
              </a:rPr>
              <a:t>Q. How will data be held and processed?</a:t>
            </a:r>
          </a:p>
          <a:p>
            <a:r>
              <a:rPr lang="en-GB" sz="1100" b="1" dirty="0">
                <a:latin typeface="Arial"/>
                <a:ea typeface="+mn-lt"/>
                <a:cs typeface="Arial"/>
              </a:rPr>
              <a:t>A: </a:t>
            </a:r>
            <a:r>
              <a:rPr lang="en-GB" sz="1100" b="0" i="0" dirty="0">
                <a:effectLst/>
                <a:latin typeface="arial" panose="020B0604020202020204" pitchFamily="34" charset="0"/>
              </a:rPr>
              <a:t>Personal data are held in accordance with the UK General Data Protection Regulation and Data Protection Act 2018. If you are invited to take part, NHS England’s </a:t>
            </a:r>
            <a:r>
              <a:rPr lang="en-GB" sz="1100" b="0" i="0" u="sng" dirty="0">
                <a:effectLst/>
                <a:latin typeface="arial" panose="020B0604020202020204" pitchFamily="34" charset="0"/>
                <a:hlinkClick r:id="rId3">
                  <a:extLst>
                    <a:ext uri="{A12FA001-AC4F-418D-AE19-62706E023703}">
                      <ahyp:hlinkClr xmlns:ahyp="http://schemas.microsoft.com/office/drawing/2018/hyperlinkcolor" val="tx"/>
                    </a:ext>
                  </a:extLst>
                </a:hlinkClick>
              </a:rPr>
              <a:t>Privacy Notice</a:t>
            </a:r>
            <a:r>
              <a:rPr lang="en-GB" sz="1100" b="0" i="0" dirty="0">
                <a:effectLst/>
                <a:latin typeface="arial" panose="020B0604020202020204" pitchFamily="34" charset="0"/>
              </a:rPr>
              <a:t> describes how they will use personal data and explains how you can contact them and invoke your rights as a data subject. NHS England will protect your information in line with the requirements of the Data Protection Act 2018.</a:t>
            </a:r>
            <a:endParaRPr lang="en-GB" sz="1100" b="1" i="0" dirty="0">
              <a:effectLst/>
              <a:latin typeface="Arial"/>
              <a:cs typeface="Arial"/>
            </a:endParaRPr>
          </a:p>
          <a:p>
            <a:endParaRPr lang="en-US" sz="1100" dirty="0">
              <a:latin typeface="Arial"/>
              <a:ea typeface="+mn-lt"/>
              <a:cs typeface="Arial"/>
            </a:endParaRPr>
          </a:p>
          <a:p>
            <a:r>
              <a:rPr lang="en-GB" sz="1100" b="1" dirty="0">
                <a:latin typeface="Arial"/>
                <a:cs typeface="Arial"/>
              </a:rPr>
              <a:t>Q: How will Ipsos keep data secure? What information can you provide about GDPR?</a:t>
            </a:r>
          </a:p>
          <a:p>
            <a:pPr algn="l"/>
            <a:r>
              <a:rPr lang="en-US" sz="1100" b="1" dirty="0">
                <a:latin typeface="Arial"/>
                <a:ea typeface="+mn-lt"/>
                <a:cs typeface="Arial"/>
              </a:rPr>
              <a:t>A: </a:t>
            </a:r>
            <a:r>
              <a:rPr lang="en-GB" sz="1100" b="0" i="0" dirty="0">
                <a:effectLst/>
                <a:latin typeface="arial" panose="020B0604020202020204" pitchFamily="34" charset="0"/>
              </a:rPr>
              <a:t>Ipsos takes its information security responsibilities seriously and applies various precautions to ensure information is protected from loss, theft, or misuse. Security precautions include appropriate physical security of offices and controlled and limited access to computer systems. Stringent measures have been taken to ensure personal information is securely stored and seen only by the personnel directly involved in the project.</a:t>
            </a:r>
          </a:p>
          <a:p>
            <a:pPr algn="l"/>
            <a:endParaRPr lang="en-GB" sz="1100" b="0" i="0" dirty="0">
              <a:effectLst/>
              <a:latin typeface="arial" panose="020B0604020202020204" pitchFamily="34" charset="0"/>
            </a:endParaRPr>
          </a:p>
          <a:p>
            <a:pPr algn="l"/>
            <a:r>
              <a:rPr lang="en-GB" sz="1100" b="0" i="0" dirty="0">
                <a:effectLst/>
                <a:latin typeface="arial" panose="020B0604020202020204" pitchFamily="34" charset="0"/>
              </a:rPr>
              <a:t>Ipsos has regular internal and external audits of its information security controls and working practices and is accredited to the International Standard for Information Security, ISO 27001.</a:t>
            </a:r>
          </a:p>
          <a:p>
            <a:pPr algn="l"/>
            <a:endParaRPr lang="en-GB" sz="1100" b="0" i="0" dirty="0">
              <a:effectLst/>
              <a:latin typeface="arial" panose="020B0604020202020204" pitchFamily="34" charset="0"/>
            </a:endParaRPr>
          </a:p>
          <a:p>
            <a:pPr algn="l"/>
            <a:r>
              <a:rPr lang="en-GB" sz="1100" b="0" i="0" dirty="0">
                <a:effectLst/>
                <a:latin typeface="arial" panose="020B0604020202020204" pitchFamily="34" charset="0"/>
              </a:rPr>
              <a:t>Individual answers to the questions will not be linked to names or contact details. Ipsos, and approved NHS England staff and researchers, treat individual answers as confidential. They adhere to all aspects and terms of the UK General Data Protection Regulation and all other relevant legislation, including requirements for secure storage.</a:t>
            </a:r>
          </a:p>
          <a:p>
            <a:pPr algn="l"/>
            <a:endParaRPr lang="en-GB" sz="1100" dirty="0">
              <a:latin typeface="arial" panose="020B0604020202020204" pitchFamily="34" charset="0"/>
              <a:ea typeface="+mn-lt"/>
              <a:cs typeface="+mn-lt"/>
            </a:endParaRPr>
          </a:p>
          <a:p>
            <a:r>
              <a:rPr lang="en-GB" sz="1100" dirty="0">
                <a:latin typeface="arial" panose="020B0604020202020204" pitchFamily="34" charset="0"/>
                <a:ea typeface="+mn-lt"/>
                <a:cs typeface="+mn-lt"/>
              </a:rPr>
              <a:t>For more information about </a:t>
            </a:r>
            <a:r>
              <a:rPr lang="en-GB" sz="1100" b="0" i="0" dirty="0">
                <a:effectLst/>
                <a:latin typeface="arial" panose="020B0604020202020204" pitchFamily="34" charset="0"/>
              </a:rPr>
              <a:t>protection of data, please visit </a:t>
            </a:r>
            <a:r>
              <a:rPr lang="en-GB" sz="1100" b="0" i="0" dirty="0">
                <a:effectLst/>
                <a:latin typeface="arial" panose="020B0604020202020204" pitchFamily="34" charset="0"/>
                <a:hlinkClick r:id="rId4">
                  <a:extLst>
                    <a:ext uri="{A12FA001-AC4F-418D-AE19-62706E023703}">
                      <ahyp:hlinkClr xmlns:ahyp="http://schemas.microsoft.com/office/drawing/2018/hyperlinkcolor" val="tx"/>
                    </a:ext>
                  </a:extLst>
                </a:hlinkClick>
              </a:rPr>
              <a:t>https://diabetessurvey.co.uk/confidentiality-and-data-protection</a:t>
            </a:r>
            <a:r>
              <a:rPr lang="en-GB" sz="1100" b="0" i="0" dirty="0">
                <a:effectLst/>
                <a:latin typeface="arial" panose="020B0604020202020204" pitchFamily="34" charset="0"/>
              </a:rPr>
              <a:t> </a:t>
            </a:r>
            <a:endParaRPr lang="en-GB" sz="1100" dirty="0">
              <a:ea typeface="+mn-lt"/>
              <a:cs typeface="+mn-lt"/>
            </a:endParaRPr>
          </a:p>
          <a:p>
            <a:pPr algn="l"/>
            <a:endParaRPr lang="en-GB" sz="1000" dirty="0">
              <a:ea typeface="+mn-lt"/>
              <a:cs typeface="+mn-lt"/>
            </a:endParaRPr>
          </a:p>
          <a:p>
            <a:endParaRPr lang="en-GB" sz="1000" dirty="0">
              <a:ea typeface="+mn-lt"/>
              <a:cs typeface="+mn-lt"/>
            </a:endParaRPr>
          </a:p>
          <a:p>
            <a:endParaRPr lang="en-GB" sz="1000" dirty="0">
              <a:ea typeface="+mn-lt"/>
              <a:cs typeface="+mn-lt"/>
            </a:endParaRPr>
          </a:p>
          <a:p>
            <a:br>
              <a:rPr lang="en-GB" sz="1000" dirty="0">
                <a:latin typeface="Arial" panose="020B0604020202020204" pitchFamily="34" charset="0"/>
                <a:cs typeface="Arial" panose="020B0604020202020204" pitchFamily="34" charset="0"/>
              </a:rPr>
            </a:br>
            <a:r>
              <a:rPr lang="en-GB" sz="1000" dirty="0">
                <a:latin typeface="Arial"/>
                <a:cs typeface="Arial"/>
              </a:rPr>
              <a:t> </a:t>
            </a:r>
            <a:endParaRPr lang="en-GB" sz="1000" dirty="0">
              <a:latin typeface="Arial" panose="020B0604020202020204" pitchFamily="34" charset="0"/>
              <a:cs typeface="Arial" panose="020B0604020202020204" pitchFamily="34" charset="0"/>
            </a:endParaRPr>
          </a:p>
          <a:p>
            <a:pPr fontAlgn="base"/>
            <a:endParaRPr lang="en-GB" sz="1000" dirty="0">
              <a:latin typeface="Arial" panose="020B0604020202020204" pitchFamily="34" charset="0"/>
              <a:cs typeface="Arial" panose="020B0604020202020204" pitchFamily="34" charset="0"/>
            </a:endParaRPr>
          </a:p>
          <a:p>
            <a:pPr fontAlgn="base"/>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51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FAQs</a:t>
            </a:r>
          </a:p>
        </p:txBody>
      </p:sp>
      <p:sp>
        <p:nvSpPr>
          <p:cNvPr id="5" name="TextBox 4">
            <a:extLst>
              <a:ext uri="{FF2B5EF4-FFF2-40B4-BE49-F238E27FC236}">
                <a16:creationId xmlns:a16="http://schemas.microsoft.com/office/drawing/2014/main" id="{08FFDBBE-7130-5ED7-3496-4FCC24AF579F}"/>
              </a:ext>
            </a:extLst>
          </p:cNvPr>
          <p:cNvSpPr txBox="1"/>
          <p:nvPr/>
        </p:nvSpPr>
        <p:spPr>
          <a:xfrm>
            <a:off x="301127" y="1004461"/>
            <a:ext cx="11496950" cy="3570208"/>
          </a:xfrm>
          <a:prstGeom prst="rect">
            <a:avLst/>
          </a:prstGeom>
          <a:noFill/>
        </p:spPr>
        <p:txBody>
          <a:bodyPr wrap="square" lIns="91440" tIns="45720" rIns="91440" bIns="45720" rtlCol="0" anchor="t">
            <a:spAutoFit/>
          </a:bodyPr>
          <a:lstStyle/>
          <a:p>
            <a:endParaRPr lang="en-GB" sz="1100" dirty="0">
              <a:ea typeface="+mn-lt"/>
              <a:cs typeface="+mn-lt"/>
            </a:endParaRPr>
          </a:p>
          <a:p>
            <a:r>
              <a:rPr lang="en-GB" sz="1100" b="1" dirty="0">
                <a:latin typeface="Arial"/>
                <a:cs typeface="Arial"/>
              </a:rPr>
              <a:t>Q. What are my GDPR rights?</a:t>
            </a:r>
          </a:p>
          <a:p>
            <a:r>
              <a:rPr lang="en-GB" sz="1100" b="1" dirty="0">
                <a:latin typeface="Arial"/>
                <a:ea typeface="+mn-lt"/>
                <a:cs typeface="Arial"/>
              </a:rPr>
              <a:t>A:</a:t>
            </a:r>
            <a:r>
              <a:rPr lang="en-GB" sz="1100" b="0" i="0" dirty="0">
                <a:effectLst/>
                <a:latin typeface="arial" panose="020B0604020202020204" pitchFamily="34" charset="0"/>
              </a:rPr>
              <a:t>The UK GDPR includes rights, although not all of these apply where the legal basis for processing is necessary for public health purposes in the public interest (UK GDPR Article 9(2)(h)).</a:t>
            </a:r>
          </a:p>
          <a:p>
            <a:endParaRPr lang="en-GB" sz="1100" b="0" i="0" dirty="0">
              <a:effectLst/>
              <a:latin typeface="arial" panose="020B0604020202020204" pitchFamily="34" charset="0"/>
            </a:endParaRPr>
          </a:p>
          <a:p>
            <a:pPr algn="l"/>
            <a:r>
              <a:rPr lang="en-GB" sz="1100" b="0" i="0" dirty="0">
                <a:effectLst/>
                <a:latin typeface="arial" panose="020B0604020202020204" pitchFamily="34" charset="0"/>
              </a:rPr>
              <a:t>You can request access to any personal data that is held by Ipsos up to when it is deleted (2 months after publication, estimated deletion date of January 2025).</a:t>
            </a:r>
          </a:p>
          <a:p>
            <a:pPr algn="l"/>
            <a:endParaRPr lang="en-GB" sz="1100" b="0" i="0" dirty="0">
              <a:effectLst/>
              <a:latin typeface="arial" panose="020B0604020202020204" pitchFamily="34" charset="0"/>
            </a:endParaRPr>
          </a:p>
          <a:p>
            <a:pPr algn="l"/>
            <a:r>
              <a:rPr lang="en-GB" sz="1100" b="0" i="0" dirty="0">
                <a:effectLst/>
                <a:latin typeface="arial" panose="020B0604020202020204" pitchFamily="34" charset="0"/>
              </a:rPr>
              <a:t>You can object to the processing of your personal data or survey answers you provide, at any time before the data is processed for reporting (estimated date of summer 2024). You can object to the linkage of your survey responses with the National Diabetes Audit and other healthcare databases, at any time before survey data is shared with NHS England (estimated date of November 2024).</a:t>
            </a:r>
          </a:p>
          <a:p>
            <a:pPr algn="l"/>
            <a:endParaRPr lang="en-GB" sz="1100" b="0" i="0" dirty="0">
              <a:effectLst/>
              <a:latin typeface="arial" panose="020B0604020202020204" pitchFamily="34" charset="0"/>
            </a:endParaRPr>
          </a:p>
          <a:p>
            <a:pPr algn="l"/>
            <a:r>
              <a:rPr lang="en-GB" sz="1100" b="0" i="0" dirty="0">
                <a:effectLst/>
                <a:latin typeface="arial" panose="020B0604020202020204" pitchFamily="34" charset="0"/>
              </a:rPr>
              <a:t>NHS England must generally respond to requests in relation to your rights within one month, although there are some exceptions to this. NHS England’s </a:t>
            </a:r>
            <a:r>
              <a:rPr lang="en-GB" sz="1100" b="0" i="0" u="sng" dirty="0">
                <a:effectLst/>
                <a:latin typeface="arial" panose="020B0604020202020204" pitchFamily="34" charset="0"/>
                <a:hlinkClick r:id="rId3">
                  <a:extLst>
                    <a:ext uri="{A12FA001-AC4F-418D-AE19-62706E023703}">
                      <ahyp:hlinkClr xmlns:ahyp="http://schemas.microsoft.com/office/drawing/2018/hyperlinkcolor" val="tx"/>
                    </a:ext>
                  </a:extLst>
                </a:hlinkClick>
              </a:rPr>
              <a:t>Privacy Notice</a:t>
            </a:r>
            <a:r>
              <a:rPr lang="en-GB" sz="1100" b="0" i="0" dirty="0">
                <a:effectLst/>
                <a:latin typeface="arial" panose="020B0604020202020204" pitchFamily="34" charset="0"/>
              </a:rPr>
              <a:t> explains your rights and how to exercise them.</a:t>
            </a:r>
          </a:p>
          <a:p>
            <a:pPr algn="l"/>
            <a:endParaRPr lang="en-GB" sz="1100" b="0" i="0" dirty="0">
              <a:effectLst/>
              <a:latin typeface="arial" panose="020B0604020202020204" pitchFamily="34" charset="0"/>
            </a:endParaRPr>
          </a:p>
          <a:p>
            <a:pPr algn="l"/>
            <a:r>
              <a:rPr lang="en-GB" sz="1100" b="0" i="0" dirty="0">
                <a:effectLst/>
                <a:latin typeface="arial" panose="020B0604020202020204" pitchFamily="34" charset="0"/>
              </a:rPr>
              <a:t>You have the right to lodge a complaint with the Information Commissioner’s Office (ICO) if you have concerns on how we have processed your personal data. You can find details about how to contact the Information Commissioner’s Office at </a:t>
            </a:r>
            <a:r>
              <a:rPr lang="en-GB" sz="1100" b="0" i="0" u="sng" dirty="0">
                <a:effectLst/>
                <a:latin typeface="arial" panose="020B0604020202020204" pitchFamily="34" charset="0"/>
                <a:hlinkClick r:id="rId4">
                  <a:extLst>
                    <a:ext uri="{A12FA001-AC4F-418D-AE19-62706E023703}">
                      <ahyp:hlinkClr xmlns:ahyp="http://schemas.microsoft.com/office/drawing/2018/hyperlinkcolor" val="tx"/>
                    </a:ext>
                  </a:extLst>
                </a:hlinkClick>
              </a:rPr>
              <a:t>https://ico.org.uk/global/contact-us/</a:t>
            </a:r>
            <a:r>
              <a:rPr lang="en-GB" sz="1100" b="0" i="0" dirty="0">
                <a:effectLst/>
                <a:latin typeface="arial" panose="020B0604020202020204" pitchFamily="34" charset="0"/>
              </a:rPr>
              <a:t> or by sending an email to: </a:t>
            </a:r>
            <a:r>
              <a:rPr lang="en-GB" sz="1100" b="0" i="0" u="sng" dirty="0">
                <a:effectLst/>
                <a:latin typeface="arial" panose="020B0604020202020204" pitchFamily="34" charset="0"/>
                <a:hlinkClick r:id="rId5">
                  <a:extLst>
                    <a:ext uri="{A12FA001-AC4F-418D-AE19-62706E023703}">
                      <ahyp:hlinkClr xmlns:ahyp="http://schemas.microsoft.com/office/drawing/2018/hyperlinkcolor" val="tx"/>
                    </a:ext>
                  </a:extLst>
                </a:hlinkClick>
              </a:rPr>
              <a:t>casework@ico.org.uk</a:t>
            </a:r>
            <a:r>
              <a:rPr lang="en-GB" sz="1100" b="0" i="0" dirty="0">
                <a:effectLst/>
                <a:latin typeface="arial" panose="020B0604020202020204" pitchFamily="34" charset="0"/>
              </a:rPr>
              <a:t>.</a:t>
            </a:r>
          </a:p>
          <a:p>
            <a:endParaRPr lang="en-GB" sz="1000" dirty="0">
              <a:ea typeface="+mn-lt"/>
              <a:cs typeface="+mn-lt"/>
            </a:endParaRPr>
          </a:p>
          <a:p>
            <a:br>
              <a:rPr lang="en-GB" sz="1000" dirty="0">
                <a:latin typeface="Arial" panose="020B0604020202020204" pitchFamily="34" charset="0"/>
                <a:cs typeface="Arial" panose="020B0604020202020204" pitchFamily="34" charset="0"/>
              </a:rPr>
            </a:br>
            <a:r>
              <a:rPr lang="en-GB" sz="1000" dirty="0">
                <a:latin typeface="Arial"/>
                <a:cs typeface="Arial"/>
              </a:rPr>
              <a:t> </a:t>
            </a:r>
            <a:endParaRPr lang="en-GB" sz="1000" dirty="0">
              <a:latin typeface="Arial" panose="020B0604020202020204" pitchFamily="34" charset="0"/>
              <a:cs typeface="Arial" panose="020B0604020202020204" pitchFamily="34" charset="0"/>
            </a:endParaRPr>
          </a:p>
          <a:p>
            <a:pPr fontAlgn="base"/>
            <a:endParaRPr lang="en-GB" sz="1000" dirty="0">
              <a:latin typeface="Arial" panose="020B0604020202020204" pitchFamily="34" charset="0"/>
              <a:cs typeface="Arial" panose="020B0604020202020204" pitchFamily="34" charset="0"/>
            </a:endParaRPr>
          </a:p>
          <a:p>
            <a:pPr fontAlgn="base"/>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41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1432140"/>
            <a:ext cx="5219292" cy="2507695"/>
          </a:xfrm>
        </p:spPr>
        <p:txBody>
          <a:bodyPr/>
          <a:lstStyle/>
          <a:p>
            <a:pPr>
              <a:lnSpc>
                <a:spcPts val="4240"/>
              </a:lnSpc>
            </a:pPr>
            <a:r>
              <a:rPr lang="en-US" sz="4800" dirty="0">
                <a:solidFill>
                  <a:schemeClr val="accent1"/>
                </a:solidFill>
                <a:latin typeface="Arial" panose="020B0604020202020204" pitchFamily="34" charset="0"/>
                <a:cs typeface="Arial" panose="020B0604020202020204" pitchFamily="34" charset="0"/>
              </a:rPr>
              <a:t>THANK YOU</a:t>
            </a:r>
          </a:p>
        </p:txBody>
      </p:sp>
      <p:sp>
        <p:nvSpPr>
          <p:cNvPr id="5" name="TextBox 4">
            <a:extLst>
              <a:ext uri="{FF2B5EF4-FFF2-40B4-BE49-F238E27FC236}">
                <a16:creationId xmlns:a16="http://schemas.microsoft.com/office/drawing/2014/main" id="{BFD6F720-BABA-99A5-543A-4431E800513D}"/>
              </a:ext>
            </a:extLst>
          </p:cNvPr>
          <p:cNvSpPr txBox="1"/>
          <p:nvPr/>
        </p:nvSpPr>
        <p:spPr>
          <a:xfrm>
            <a:off x="432000" y="3861918"/>
            <a:ext cx="6826928" cy="1626086"/>
          </a:xfrm>
          <a:prstGeom prst="rect">
            <a:avLst/>
          </a:prstGeom>
          <a:noFill/>
        </p:spPr>
        <p:txBody>
          <a:bodyPr wrap="square">
            <a:spAutoFit/>
          </a:bodyPr>
          <a:lstStyle/>
          <a:p>
            <a:pPr>
              <a:lnSpc>
                <a:spcPts val="4240"/>
              </a:lnSpc>
            </a:pPr>
            <a:r>
              <a:rPr lang="en-US" sz="1800" dirty="0">
                <a:solidFill>
                  <a:schemeClr val="bg2">
                    <a:lumMod val="25000"/>
                  </a:schemeClr>
                </a:solidFill>
                <a:latin typeface="Arial"/>
                <a:cs typeface="Arial"/>
              </a:rPr>
              <a:t>For any questions, please contact:</a:t>
            </a:r>
          </a:p>
          <a:p>
            <a:pPr>
              <a:lnSpc>
                <a:spcPts val="4240"/>
              </a:lnSpc>
            </a:pPr>
            <a:r>
              <a:rPr lang="en-US" sz="1800" dirty="0">
                <a:solidFill>
                  <a:schemeClr val="bg2">
                    <a:lumMod val="25000"/>
                  </a:schemeClr>
                </a:solidFill>
                <a:latin typeface="Arial"/>
                <a:cs typeface="Arial"/>
              </a:rPr>
              <a:t>NHS England: </a:t>
            </a:r>
            <a:r>
              <a:rPr lang="en-US" sz="1800" dirty="0">
                <a:solidFill>
                  <a:schemeClr val="bg2">
                    <a:lumMod val="25000"/>
                  </a:schemeClr>
                </a:solidFill>
                <a:latin typeface="Arial"/>
                <a:cs typeface="Arial"/>
                <a:hlinkClick r:id="rId3"/>
              </a:rPr>
              <a:t>england.digitaldiabetes@nhs.net</a:t>
            </a:r>
            <a:endParaRPr lang="en-US" sz="1800" dirty="0">
              <a:solidFill>
                <a:schemeClr val="bg2">
                  <a:lumMod val="25000"/>
                </a:schemeClr>
              </a:solidFill>
              <a:latin typeface="Arial"/>
              <a:cs typeface="Arial"/>
            </a:endParaRPr>
          </a:p>
          <a:p>
            <a:pPr>
              <a:lnSpc>
                <a:spcPts val="4240"/>
              </a:lnSpc>
            </a:pPr>
            <a:r>
              <a:rPr lang="en-US" sz="1800" dirty="0">
                <a:solidFill>
                  <a:schemeClr val="bg2">
                    <a:lumMod val="25000"/>
                  </a:schemeClr>
                </a:solidFill>
                <a:latin typeface="Arial"/>
                <a:cs typeface="Arial"/>
              </a:rPr>
              <a:t>Ipsos: </a:t>
            </a:r>
            <a:r>
              <a:rPr lang="en-GB" sz="1800" b="0" i="0" u="sng" dirty="0">
                <a:solidFill>
                  <a:srgbClr val="0030B4"/>
                </a:solidFill>
                <a:effectLst/>
                <a:latin typeface="arial" panose="020B0604020202020204" pitchFamily="34" charset="0"/>
                <a:hlinkClick r:id="rId4"/>
              </a:rPr>
              <a:t>diabetessurvey@ipsos.com</a:t>
            </a:r>
            <a:endParaRPr lang="en-US" sz="1800" dirty="0">
              <a:solidFill>
                <a:schemeClr val="bg2">
                  <a:lumMod val="25000"/>
                </a:schemeClr>
              </a:solidFill>
              <a:latin typeface="Arial"/>
              <a:cs typeface="Arial"/>
            </a:endParaRPr>
          </a:p>
        </p:txBody>
      </p:sp>
    </p:spTree>
    <p:extLst>
      <p:ext uri="{BB962C8B-B14F-4D97-AF65-F5344CB8AC3E}">
        <p14:creationId xmlns:p14="http://schemas.microsoft.com/office/powerpoint/2010/main" val="78598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61332" y="344913"/>
            <a:ext cx="11404154" cy="865186"/>
          </a:xfrm>
        </p:spPr>
        <p:txBody>
          <a:bodyPr/>
          <a:lstStyle/>
          <a:p>
            <a:r>
              <a:rPr lang="en-GB" spc="-40" dirty="0">
                <a:solidFill>
                  <a:schemeClr val="accent1"/>
                </a:solidFill>
              </a:rPr>
              <a:t>ABOUT THIS TOOLKIT</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61332" y="1108499"/>
            <a:ext cx="11284154" cy="5002014"/>
          </a:xfrm>
        </p:spPr>
        <p:txBody>
          <a:bodyPr>
            <a:noAutofit/>
          </a:bodyPr>
          <a:lstStyle/>
          <a:p>
            <a:r>
              <a:rPr lang="en-US" sz="1200" b="1" dirty="0">
                <a:solidFill>
                  <a:schemeClr val="accent1"/>
                </a:solidFill>
                <a:latin typeface="+mj-lt"/>
                <a:cs typeface="Arial"/>
              </a:rPr>
              <a:t>What is this toolkit?</a:t>
            </a:r>
          </a:p>
          <a:p>
            <a:pPr marL="285750" indent="-285750">
              <a:buFont typeface="Arial" panose="020B0604020202020204" pitchFamily="34" charset="0"/>
              <a:buChar char="•"/>
            </a:pPr>
            <a:r>
              <a:rPr lang="en-US" sz="1200" dirty="0">
                <a:latin typeface="+mj-lt"/>
                <a:cs typeface="Arial"/>
              </a:rPr>
              <a:t>This toolkit is designed to help promote and guide communications about the 2024 National Diabetes Experience Survey. Please use this toolkit to help raise awareness of the survey and encourage people living with diabetes to take part. We have developed this content to be suitable for the NHS as well as other organisations and charities to use.  </a:t>
            </a:r>
          </a:p>
          <a:p>
            <a:pPr marL="285750" indent="-285750">
              <a:buFont typeface="Arial" panose="020B0604020202020204" pitchFamily="34" charset="0"/>
              <a:buChar char="•"/>
            </a:pPr>
            <a:r>
              <a:rPr lang="en-US" sz="1200" dirty="0">
                <a:latin typeface="+mj-lt"/>
                <a:cs typeface="Arial"/>
              </a:rPr>
              <a:t>The materials used in this toolkit are available to download at </a:t>
            </a:r>
            <a:r>
              <a:rPr lang="en-US" sz="1200" dirty="0">
                <a:latin typeface="+mj-lt"/>
                <a:cs typeface="Arial"/>
                <a:hlinkClick r:id="rId3">
                  <a:extLst>
                    <a:ext uri="{A12FA001-AC4F-418D-AE19-62706E023703}">
                      <ahyp:hlinkClr xmlns:ahyp="http://schemas.microsoft.com/office/drawing/2018/hyperlinkcolor" val="tx"/>
                    </a:ext>
                  </a:extLst>
                </a:hlinkClick>
              </a:rPr>
              <a:t>www.diabetessurvey.co.uk/promote-the-survey</a:t>
            </a:r>
            <a:r>
              <a:rPr lang="en-US" sz="1200" dirty="0">
                <a:latin typeface="+mj-lt"/>
                <a:cs typeface="Arial"/>
              </a:rPr>
              <a:t>.</a:t>
            </a:r>
          </a:p>
          <a:p>
            <a:r>
              <a:rPr lang="en-US" sz="1200" b="1" dirty="0">
                <a:solidFill>
                  <a:schemeClr val="accent1"/>
                </a:solidFill>
                <a:latin typeface="+mj-lt"/>
                <a:cs typeface="Arial"/>
              </a:rPr>
              <a:t>Why is it important to promote the survey?</a:t>
            </a:r>
          </a:p>
          <a:p>
            <a:pPr marL="285750" indent="-285750">
              <a:buFont typeface="Arial" panose="020B0604020202020204" pitchFamily="34" charset="0"/>
              <a:buChar char="•"/>
            </a:pPr>
            <a:r>
              <a:rPr lang="en-GB" sz="1200" b="0" i="0" dirty="0">
                <a:effectLst/>
                <a:latin typeface="+mj-lt"/>
              </a:rPr>
              <a:t>From 18</a:t>
            </a:r>
            <a:r>
              <a:rPr lang="en-GB" sz="1200" b="0" i="0" baseline="30000" dirty="0">
                <a:effectLst/>
                <a:latin typeface="+mj-lt"/>
              </a:rPr>
              <a:t>th</a:t>
            </a:r>
            <a:r>
              <a:rPr lang="en-GB" sz="1200" b="0" i="0" dirty="0">
                <a:effectLst/>
                <a:latin typeface="+mj-lt"/>
              </a:rPr>
              <a:t> </a:t>
            </a:r>
            <a:r>
              <a:rPr lang="en-GB" sz="1200" dirty="0">
                <a:latin typeface="+mj-lt"/>
              </a:rPr>
              <a:t>March 2024, o</a:t>
            </a:r>
            <a:r>
              <a:rPr lang="en-GB" sz="1200" b="0" i="0" dirty="0">
                <a:effectLst/>
                <a:latin typeface="+mj-lt"/>
              </a:rPr>
              <a:t>ver 100,000 adults living with type 1 or type 2 diabetes </a:t>
            </a:r>
            <a:r>
              <a:rPr lang="en-GB" sz="1200" dirty="0">
                <a:latin typeface="+mj-lt"/>
              </a:rPr>
              <a:t>in England </a:t>
            </a:r>
            <a:r>
              <a:rPr lang="en-GB" sz="1200" b="0" i="0" dirty="0">
                <a:effectLst/>
                <a:latin typeface="+mj-lt"/>
              </a:rPr>
              <a:t>will be invited to take part in the survey. They will be contacted directly by letter and text message (if a mobile number is available for them). </a:t>
            </a:r>
            <a:r>
              <a:rPr lang="en-GB" sz="1200" dirty="0">
                <a:latin typeface="+mj-lt"/>
              </a:rPr>
              <a:t>Three letters will be sent out around 18</a:t>
            </a:r>
            <a:r>
              <a:rPr lang="en-GB" sz="1200" baseline="30000" dirty="0">
                <a:latin typeface="+mj-lt"/>
              </a:rPr>
              <a:t>th</a:t>
            </a:r>
            <a:r>
              <a:rPr lang="en-GB" sz="1200" dirty="0">
                <a:latin typeface="+mj-lt"/>
              </a:rPr>
              <a:t> March, 10</a:t>
            </a:r>
            <a:r>
              <a:rPr lang="en-GB" sz="1200" baseline="30000" dirty="0">
                <a:latin typeface="+mj-lt"/>
              </a:rPr>
              <a:t>th</a:t>
            </a:r>
            <a:r>
              <a:rPr lang="en-GB" sz="1200" dirty="0">
                <a:latin typeface="+mj-lt"/>
              </a:rPr>
              <a:t> April and 2</a:t>
            </a:r>
            <a:r>
              <a:rPr lang="en-GB" sz="1200" baseline="30000" dirty="0">
                <a:latin typeface="+mj-lt"/>
              </a:rPr>
              <a:t>nd</a:t>
            </a:r>
            <a:r>
              <a:rPr lang="en-GB" sz="1200" dirty="0">
                <a:latin typeface="+mj-lt"/>
              </a:rPr>
              <a:t> May. SMSs will be sent out around 25</a:t>
            </a:r>
            <a:r>
              <a:rPr lang="en-GB" sz="1200" baseline="30000" dirty="0">
                <a:latin typeface="+mj-lt"/>
              </a:rPr>
              <a:t>th</a:t>
            </a:r>
            <a:r>
              <a:rPr lang="en-GB" sz="1200" dirty="0">
                <a:latin typeface="+mj-lt"/>
              </a:rPr>
              <a:t> March, 18</a:t>
            </a:r>
            <a:r>
              <a:rPr lang="en-GB" sz="1200" baseline="30000" dirty="0">
                <a:latin typeface="+mj-lt"/>
              </a:rPr>
              <a:t>th</a:t>
            </a:r>
            <a:r>
              <a:rPr lang="en-GB" sz="1200" dirty="0">
                <a:latin typeface="+mj-lt"/>
              </a:rPr>
              <a:t> April and 9</a:t>
            </a:r>
            <a:r>
              <a:rPr lang="en-GB" sz="1200" baseline="30000" dirty="0">
                <a:latin typeface="+mj-lt"/>
              </a:rPr>
              <a:t>th</a:t>
            </a:r>
            <a:r>
              <a:rPr lang="en-GB" sz="1200" dirty="0">
                <a:latin typeface="+mj-lt"/>
              </a:rPr>
              <a:t> May. </a:t>
            </a:r>
          </a:p>
          <a:p>
            <a:pPr marL="285750" indent="-285750">
              <a:buFont typeface="Arial" panose="020B0604020202020204" pitchFamily="34" charset="0"/>
              <a:buChar char="•"/>
            </a:pPr>
            <a:r>
              <a:rPr lang="en-GB" sz="1200" b="1" i="0" dirty="0">
                <a:effectLst/>
                <a:latin typeface="+mj-lt"/>
              </a:rPr>
              <a:t>Additional promotion of the survey can help encourage people to take part</a:t>
            </a:r>
            <a:r>
              <a:rPr lang="en-GB" sz="1200" b="0" i="0" dirty="0">
                <a:effectLst/>
                <a:latin typeface="+mj-lt"/>
              </a:rPr>
              <a:t>. </a:t>
            </a:r>
            <a:r>
              <a:rPr lang="en-US" sz="1200" dirty="0">
                <a:latin typeface="+mj-lt"/>
                <a:cs typeface="Arial"/>
              </a:rPr>
              <a:t>It is important that as many people </a:t>
            </a:r>
            <a:r>
              <a:rPr lang="en-GB" sz="1200" b="0" i="0" dirty="0">
                <a:effectLst/>
                <a:latin typeface="+mj-lt"/>
              </a:rPr>
              <a:t>as possible respond to the </a:t>
            </a:r>
            <a:r>
              <a:rPr lang="en-GB" sz="1200" dirty="0">
                <a:latin typeface="+mj-lt"/>
              </a:rPr>
              <a:t>survey</a:t>
            </a:r>
            <a:r>
              <a:rPr lang="en-GB" sz="1200" b="0" i="0" dirty="0">
                <a:effectLst/>
                <a:latin typeface="+mj-lt"/>
              </a:rPr>
              <a:t> so that the results reflect the views of different people living with diabetes. </a:t>
            </a:r>
          </a:p>
          <a:p>
            <a:pPr marL="285750" indent="-285750">
              <a:buFont typeface="Arial" panose="020B0604020202020204" pitchFamily="34" charset="0"/>
              <a:buChar char="•"/>
            </a:pPr>
            <a:r>
              <a:rPr lang="en-GB" sz="1200" dirty="0">
                <a:latin typeface="+mj-lt"/>
                <a:cs typeface="Arial"/>
              </a:rPr>
              <a:t>The results of the survey will provide data at national and local (Integrated Care System) level for your diabetes population. </a:t>
            </a:r>
            <a:r>
              <a:rPr lang="en-GB" sz="1200" b="0" i="0" dirty="0">
                <a:effectLst/>
                <a:latin typeface="+mj-lt"/>
              </a:rPr>
              <a:t>The more people who take part, the better the quality of information </a:t>
            </a:r>
            <a:r>
              <a:rPr lang="en-GB" sz="1200" dirty="0">
                <a:latin typeface="+mj-lt"/>
              </a:rPr>
              <a:t>we</a:t>
            </a:r>
            <a:r>
              <a:rPr lang="en-GB" sz="1200" b="0" i="0" dirty="0">
                <a:effectLst/>
                <a:latin typeface="+mj-lt"/>
              </a:rPr>
              <a:t> will receive about people’s experiences of diabetes care at a national and local level.</a:t>
            </a:r>
          </a:p>
          <a:p>
            <a:r>
              <a:rPr lang="en-GB" sz="1200" b="1" dirty="0">
                <a:solidFill>
                  <a:schemeClr val="accent1"/>
                </a:solidFill>
                <a:latin typeface="+mj-lt"/>
              </a:rPr>
              <a:t>How should the toolkit be used?</a:t>
            </a:r>
            <a:endParaRPr lang="en-GB" sz="1200" b="1" i="0" dirty="0">
              <a:solidFill>
                <a:schemeClr val="accent1"/>
              </a:solidFill>
              <a:effectLst/>
              <a:latin typeface="+mj-lt"/>
            </a:endParaRPr>
          </a:p>
          <a:p>
            <a:pPr marL="285750" indent="-285750">
              <a:buFont typeface="Arial" panose="020B0604020202020204" pitchFamily="34" charset="0"/>
              <a:buChar char="•"/>
            </a:pPr>
            <a:r>
              <a:rPr lang="en-GB" sz="1200" b="0" i="0" dirty="0">
                <a:effectLst/>
                <a:latin typeface="+mj-lt"/>
              </a:rPr>
              <a:t>People living with diabetes will be chosen at random to take part in the survey, using a sampling strategy that ensures a representative demographic mix of people living with type 1 and type 2 diabetes in England. </a:t>
            </a:r>
            <a:r>
              <a:rPr lang="en-GB" sz="1200" b="1" i="0" dirty="0">
                <a:effectLst/>
                <a:latin typeface="+mj-lt"/>
              </a:rPr>
              <a:t>Not everyone living with diabetes will be invited to take part. </a:t>
            </a:r>
          </a:p>
          <a:p>
            <a:pPr marL="285750" indent="-285750">
              <a:buFont typeface="Arial" panose="020B0604020202020204" pitchFamily="34" charset="0"/>
              <a:buChar char="•"/>
            </a:pPr>
            <a:r>
              <a:rPr lang="en-GB" sz="1200" b="1" dirty="0">
                <a:latin typeface="+mj-lt"/>
                <a:cs typeface="Arial"/>
              </a:rPr>
              <a:t>Please</a:t>
            </a:r>
            <a:r>
              <a:rPr lang="en-GB" sz="1200" dirty="0">
                <a:latin typeface="+mj-lt"/>
                <a:cs typeface="Arial"/>
              </a:rPr>
              <a:t> </a:t>
            </a:r>
            <a:r>
              <a:rPr lang="en-GB" sz="1200" b="1" u="sng" dirty="0">
                <a:latin typeface="+mj-lt"/>
                <a:cs typeface="Arial"/>
              </a:rPr>
              <a:t>do</a:t>
            </a:r>
            <a:r>
              <a:rPr lang="en-GB" sz="1200" u="sng" dirty="0">
                <a:latin typeface="+mj-lt"/>
                <a:cs typeface="Arial"/>
              </a:rPr>
              <a:t> </a:t>
            </a:r>
            <a:r>
              <a:rPr lang="en-GB" sz="1200" b="1" u="sng" dirty="0">
                <a:latin typeface="+mj-lt"/>
                <a:cs typeface="Arial"/>
              </a:rPr>
              <a:t>not</a:t>
            </a:r>
            <a:r>
              <a:rPr lang="en-GB" sz="1200" b="1" dirty="0">
                <a:latin typeface="+mj-lt"/>
                <a:cs typeface="Arial"/>
              </a:rPr>
              <a:t> contact people living with diabetes directly </a:t>
            </a:r>
            <a:r>
              <a:rPr lang="en-GB" sz="1200" dirty="0">
                <a:latin typeface="+mj-lt"/>
                <a:cs typeface="Arial"/>
              </a:rPr>
              <a:t>to promote the survey (for example, directly sending text messages or emails). This would introduce an inconsistency in the communications approach across areas and may lead to a bias in the survey results. </a:t>
            </a:r>
          </a:p>
          <a:p>
            <a:pPr marL="285750" indent="-285750">
              <a:buFont typeface="Arial" panose="020B0604020202020204" pitchFamily="34" charset="0"/>
              <a:buChar char="•"/>
            </a:pPr>
            <a:r>
              <a:rPr lang="en-GB" sz="1200" dirty="0">
                <a:latin typeface="+mj-lt"/>
              </a:rPr>
              <a:t>W</a:t>
            </a:r>
            <a:r>
              <a:rPr lang="en-GB" sz="1200" dirty="0">
                <a:effectLst/>
                <a:latin typeface="+mj-lt"/>
              </a:rPr>
              <a:t>e </a:t>
            </a:r>
            <a:r>
              <a:rPr lang="en-GB" sz="1200" b="1" dirty="0">
                <a:effectLst/>
                <a:latin typeface="+mj-lt"/>
              </a:rPr>
              <a:t>recommend using the messaging in this toolkit </a:t>
            </a:r>
            <a:r>
              <a:rPr lang="en-GB" sz="1200" dirty="0">
                <a:effectLst/>
                <a:latin typeface="+mj-lt"/>
              </a:rPr>
              <a:t>as it has been developed to focus on the key messages to communicate with the audience for this survey. </a:t>
            </a:r>
            <a:r>
              <a:rPr lang="en-US" sz="1200" dirty="0">
                <a:latin typeface="+mj-lt"/>
                <a:cs typeface="Arial"/>
              </a:rPr>
              <a:t>Please make sure you do not change the core messaging or any quotes from the Advisory Group members.</a:t>
            </a:r>
          </a:p>
          <a:p>
            <a:pPr marL="285750" indent="-285750">
              <a:buFont typeface="Arial" panose="020B0604020202020204" pitchFamily="34" charset="0"/>
              <a:buChar char="•"/>
            </a:pPr>
            <a:r>
              <a:rPr lang="en-US" sz="1200" dirty="0">
                <a:latin typeface="+mj-lt"/>
                <a:cs typeface="Arial"/>
              </a:rPr>
              <a:t>This toolkit focuses on encouraging participation in the survey from those who have been selected to take part. Guidance on analysing and sharing the results of the survey will be available in Autumn 2024.</a:t>
            </a:r>
          </a:p>
          <a:p>
            <a:pPr marL="285750" indent="-285750">
              <a:buFont typeface="Arial" panose="020B0604020202020204" pitchFamily="34" charset="0"/>
              <a:buChar char="•"/>
            </a:pPr>
            <a:r>
              <a:rPr lang="en-US" sz="1200" dirty="0">
                <a:latin typeface="+mj-lt"/>
                <a:cs typeface="Arial"/>
              </a:rPr>
              <a:t>If you have any questions about the toolkit, please contact NHS England (</a:t>
            </a:r>
            <a:r>
              <a:rPr lang="en-US" sz="1200" dirty="0">
                <a:latin typeface="Arial"/>
                <a:cs typeface="Arial"/>
                <a:hlinkClick r:id="rId4">
                  <a:extLst>
                    <a:ext uri="{A12FA001-AC4F-418D-AE19-62706E023703}">
                      <ahyp:hlinkClr xmlns:ahyp="http://schemas.microsoft.com/office/drawing/2018/hyperlinkcolor" val="tx"/>
                    </a:ext>
                  </a:extLst>
                </a:hlinkClick>
              </a:rPr>
              <a:t>england.digitaldiabetes@nhs.net</a:t>
            </a:r>
            <a:r>
              <a:rPr lang="en-US" sz="1200" dirty="0">
                <a:latin typeface="Arial"/>
                <a:cs typeface="Arial"/>
              </a:rPr>
              <a:t>) or Ipsos</a:t>
            </a:r>
            <a:r>
              <a:rPr lang="en-US" sz="1200" dirty="0">
                <a:latin typeface="+mj-lt"/>
                <a:cs typeface="Arial"/>
              </a:rPr>
              <a:t> (</a:t>
            </a:r>
            <a:r>
              <a:rPr lang="en-GB" sz="1200" b="0" i="0" u="sng" dirty="0">
                <a:effectLst/>
                <a:latin typeface="+mj-lt"/>
                <a:hlinkClick r:id="rId5">
                  <a:extLst>
                    <a:ext uri="{A12FA001-AC4F-418D-AE19-62706E023703}">
                      <ahyp:hlinkClr xmlns:ahyp="http://schemas.microsoft.com/office/drawing/2018/hyperlinkcolor" val="tx"/>
                    </a:ext>
                  </a:extLst>
                </a:hlinkClick>
              </a:rPr>
              <a:t>diabetessurvey@ipsos.com</a:t>
            </a:r>
            <a:r>
              <a:rPr lang="en-GB" sz="1200" u="sng" dirty="0">
                <a:latin typeface="+mj-lt"/>
              </a:rPr>
              <a:t>).</a:t>
            </a:r>
            <a:endParaRPr lang="en-GB" sz="1200" dirty="0">
              <a:latin typeface="+mj-lt"/>
            </a:endParaRPr>
          </a:p>
        </p:txBody>
      </p:sp>
    </p:spTree>
    <p:extLst>
      <p:ext uri="{BB962C8B-B14F-4D97-AF65-F5344CB8AC3E}">
        <p14:creationId xmlns:p14="http://schemas.microsoft.com/office/powerpoint/2010/main" val="36602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a:bodyPr>
          <a:lstStyle/>
          <a:p>
            <a:r>
              <a:rPr lang="en-GB" spc="-40" dirty="0">
                <a:solidFill>
                  <a:schemeClr val="accent1"/>
                </a:solidFill>
              </a:rPr>
              <a:t>ABOUT THE SURVEY</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75542" y="3201620"/>
            <a:ext cx="11404154" cy="525941"/>
          </a:xfrm>
        </p:spPr>
        <p:txBody>
          <a:bodyPr>
            <a:noAutofit/>
          </a:bodyPr>
          <a:lstStyle/>
          <a:p>
            <a:pPr>
              <a:spcAft>
                <a:spcPts val="0"/>
              </a:spcAft>
            </a:pPr>
            <a:r>
              <a:rPr lang="en-US" sz="1300" b="1" dirty="0">
                <a:solidFill>
                  <a:schemeClr val="bg2">
                    <a:lumMod val="25000"/>
                  </a:schemeClr>
                </a:solidFill>
                <a:latin typeface="Arial"/>
                <a:cs typeface="Arial"/>
              </a:rPr>
              <a:t>Longer summary:</a:t>
            </a:r>
          </a:p>
        </p:txBody>
      </p:sp>
      <p:sp>
        <p:nvSpPr>
          <p:cNvPr id="3" name="Rectangle 2">
            <a:extLst>
              <a:ext uri="{FF2B5EF4-FFF2-40B4-BE49-F238E27FC236}">
                <a16:creationId xmlns:a16="http://schemas.microsoft.com/office/drawing/2014/main" id="{DD61200B-F5E2-2613-0EAD-7C942F5ECD0D}"/>
              </a:ext>
            </a:extLst>
          </p:cNvPr>
          <p:cNvSpPr/>
          <p:nvPr/>
        </p:nvSpPr>
        <p:spPr>
          <a:xfrm>
            <a:off x="475542" y="2098682"/>
            <a:ext cx="11360612" cy="978347"/>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300" b="0" i="0" dirty="0">
                <a:solidFill>
                  <a:schemeClr val="tx1"/>
                </a:solidFill>
                <a:effectLst/>
                <a:latin typeface="arial" panose="020B0604020202020204" pitchFamily="34" charset="0"/>
              </a:rPr>
              <a:t>The National Diabetes Experience Survey is the first NHS survey of its kind. It gives people living with type 1 or type 2 diabetes in England the opportunity to feedback on their experiences. People who are randomly selected will be invited to take part from March 2024. NHS England will use the findings to understand and improve experiences of NHS care and self-management for people living with diabetes. This important survey was developed together with people living </a:t>
            </a:r>
            <a:r>
              <a:rPr lang="en-GB" sz="1300" dirty="0">
                <a:solidFill>
                  <a:schemeClr val="tx1"/>
                </a:solidFill>
                <a:latin typeface="arial" panose="020B0604020202020204" pitchFamily="34" charset="0"/>
              </a:rPr>
              <a:t>with diabetes. </a:t>
            </a:r>
            <a:r>
              <a:rPr lang="en-GB" sz="1300" b="0" i="0" dirty="0">
                <a:solidFill>
                  <a:schemeClr val="tx1"/>
                </a:solidFill>
                <a:effectLst/>
                <a:latin typeface="arial" panose="020B0604020202020204" pitchFamily="34" charset="0"/>
              </a:rPr>
              <a:t>For more information </a:t>
            </a:r>
            <a:r>
              <a:rPr lang="en-GB" sz="1300" dirty="0">
                <a:solidFill>
                  <a:schemeClr val="tx1"/>
                </a:solidFill>
                <a:latin typeface="Arial"/>
                <a:cs typeface="Arial"/>
              </a:rPr>
              <a:t>please visit </a:t>
            </a:r>
            <a:r>
              <a:rPr lang="en-GB" sz="1300" dirty="0">
                <a:solidFill>
                  <a:schemeClr val="tx1"/>
                </a:solidFill>
                <a:latin typeface="Arial"/>
                <a:cs typeface="Arial"/>
                <a:hlinkClick r:id="rId3">
                  <a:extLst>
                    <a:ext uri="{A12FA001-AC4F-418D-AE19-62706E023703}">
                      <ahyp:hlinkClr xmlns:ahyp="http://schemas.microsoft.com/office/drawing/2018/hyperlinkcolor" val="tx"/>
                    </a:ext>
                  </a:extLst>
                </a:hlinkClick>
              </a:rPr>
              <a:t>www.diabetessurvey.co.uk</a:t>
            </a:r>
            <a:r>
              <a:rPr lang="en-GB" sz="1300" dirty="0">
                <a:solidFill>
                  <a:schemeClr val="tx1"/>
                </a:solidFill>
                <a:latin typeface="Arial"/>
                <a:cs typeface="Arial"/>
              </a:rPr>
              <a:t>. </a:t>
            </a:r>
            <a:endParaRPr lang="en-GB" sz="1300" dirty="0">
              <a:solidFill>
                <a:schemeClr val="tx1"/>
              </a:solidFill>
            </a:endParaRPr>
          </a:p>
        </p:txBody>
      </p:sp>
      <p:sp>
        <p:nvSpPr>
          <p:cNvPr id="8" name="Content Placeholder 4">
            <a:extLst>
              <a:ext uri="{FF2B5EF4-FFF2-40B4-BE49-F238E27FC236}">
                <a16:creationId xmlns:a16="http://schemas.microsoft.com/office/drawing/2014/main" id="{779A27E3-BA14-E7FE-459F-770F79986698}"/>
              </a:ext>
            </a:extLst>
          </p:cNvPr>
          <p:cNvSpPr txBox="1">
            <a:spLocks/>
          </p:cNvSpPr>
          <p:nvPr/>
        </p:nvSpPr>
        <p:spPr>
          <a:xfrm>
            <a:off x="461028" y="1233496"/>
            <a:ext cx="11404154" cy="52594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300" b="1" dirty="0">
                <a:solidFill>
                  <a:schemeClr val="bg2">
                    <a:lumMod val="25000"/>
                  </a:schemeClr>
                </a:solidFill>
                <a:latin typeface="Arial"/>
                <a:cs typeface="Arial"/>
              </a:rPr>
              <a:t>This summary can be used to describe the National Diabetes Experience Survey and its purpose. Below is a short and longer version depending on the content or channel you are applying it to. </a:t>
            </a:r>
          </a:p>
          <a:p>
            <a:pPr>
              <a:spcAft>
                <a:spcPts val="0"/>
              </a:spcAft>
            </a:pPr>
            <a:endParaRPr lang="en-US" sz="1300" b="1" dirty="0">
              <a:solidFill>
                <a:schemeClr val="bg2">
                  <a:lumMod val="25000"/>
                </a:schemeClr>
              </a:solidFill>
              <a:latin typeface="Arial"/>
              <a:cs typeface="Arial"/>
            </a:endParaRPr>
          </a:p>
          <a:p>
            <a:pPr>
              <a:spcAft>
                <a:spcPts val="0"/>
              </a:spcAft>
            </a:pPr>
            <a:r>
              <a:rPr lang="en-US" sz="1300" b="1" dirty="0">
                <a:solidFill>
                  <a:schemeClr val="bg2">
                    <a:lumMod val="25000"/>
                  </a:schemeClr>
                </a:solidFill>
                <a:latin typeface="Arial"/>
                <a:cs typeface="Arial"/>
              </a:rPr>
              <a:t>Short summary:</a:t>
            </a:r>
          </a:p>
        </p:txBody>
      </p:sp>
      <p:sp>
        <p:nvSpPr>
          <p:cNvPr id="9" name="Rectangle 8">
            <a:extLst>
              <a:ext uri="{FF2B5EF4-FFF2-40B4-BE49-F238E27FC236}">
                <a16:creationId xmlns:a16="http://schemas.microsoft.com/office/drawing/2014/main" id="{EA8DCA66-F9D3-CA20-3C07-539D1F4304FA}"/>
              </a:ext>
            </a:extLst>
          </p:cNvPr>
          <p:cNvSpPr/>
          <p:nvPr/>
        </p:nvSpPr>
        <p:spPr>
          <a:xfrm>
            <a:off x="461028" y="3429001"/>
            <a:ext cx="11360612" cy="2711476"/>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300" b="0" i="0" dirty="0">
                <a:solidFill>
                  <a:schemeClr val="tx1"/>
                </a:solidFill>
                <a:effectLst/>
                <a:latin typeface="arial" panose="020B0604020202020204" pitchFamily="34" charset="0"/>
              </a:rPr>
              <a:t>The National Diabetes Experience Survey is the first NHS survey of its kind. Until now, there has not been a national survey of this scale among people living with diabetes. This is an exciting new opportunity to have your voice heard.</a:t>
            </a:r>
          </a:p>
          <a:p>
            <a:pPr fontAlgn="base"/>
            <a:endParaRPr lang="en-GB" sz="500" b="0" i="0" dirty="0">
              <a:solidFill>
                <a:schemeClr val="tx1"/>
              </a:solidFill>
              <a:effectLst/>
              <a:latin typeface="arial" panose="020B0604020202020204" pitchFamily="34" charset="0"/>
            </a:endParaRPr>
          </a:p>
          <a:p>
            <a:pPr fontAlgn="base"/>
            <a:r>
              <a:rPr lang="en-GB" sz="1300" dirty="0">
                <a:solidFill>
                  <a:schemeClr val="tx1"/>
                </a:solidFill>
                <a:latin typeface="Arial"/>
                <a:cs typeface="Arial"/>
              </a:rPr>
              <a:t>The National Diabetes Experience Survey gives people living with type 1 or type 2 diabetes in England the opportunity to feedback on their experiences. </a:t>
            </a:r>
            <a:r>
              <a:rPr lang="en-GB" sz="1300" b="0" i="0" dirty="0">
                <a:solidFill>
                  <a:schemeClr val="tx1"/>
                </a:solidFill>
                <a:effectLst/>
                <a:latin typeface="arial" panose="020B0604020202020204" pitchFamily="34" charset="0"/>
              </a:rPr>
              <a:t>People who are randomly selected will be invited to take part from March 2024. This important survey was developed together with people living </a:t>
            </a:r>
            <a:r>
              <a:rPr lang="en-GB" sz="1300" dirty="0">
                <a:solidFill>
                  <a:schemeClr val="tx1"/>
                </a:solidFill>
                <a:latin typeface="arial" panose="020B0604020202020204" pitchFamily="34" charset="0"/>
              </a:rPr>
              <a:t>with diabetes. </a:t>
            </a:r>
          </a:p>
          <a:p>
            <a:pPr fontAlgn="base"/>
            <a:endParaRPr lang="en-GB" sz="500" dirty="0">
              <a:solidFill>
                <a:schemeClr val="tx1"/>
              </a:solidFill>
              <a:latin typeface="Arial"/>
              <a:cs typeface="Arial"/>
            </a:endParaRPr>
          </a:p>
          <a:p>
            <a:pPr fontAlgn="base"/>
            <a:r>
              <a:rPr lang="en-GB" sz="1300" b="0" i="0" dirty="0">
                <a:solidFill>
                  <a:schemeClr val="tx1"/>
                </a:solidFill>
                <a:effectLst/>
                <a:latin typeface="arial" panose="020B0604020202020204" pitchFamily="34" charset="0"/>
              </a:rPr>
              <a:t>If you are invited, please take part to help the NHS to understand what it is like to live with diabetes in England today. Your voice can make a difference in shaping future NHS diabetes care in England. We need as many people as possible to respond to the invite so that the results reflect the views of different people living with diabetes. We want to make sure that your views are represented. Whoever you are, wh</a:t>
            </a:r>
            <a:r>
              <a:rPr lang="en-GB" sz="1300" dirty="0">
                <a:solidFill>
                  <a:schemeClr val="tx1"/>
                </a:solidFill>
                <a:latin typeface="arial" panose="020B0604020202020204" pitchFamily="34" charset="0"/>
              </a:rPr>
              <a:t>ich</a:t>
            </a:r>
            <a:r>
              <a:rPr lang="en-GB" sz="1300" b="0" i="0" dirty="0">
                <a:solidFill>
                  <a:schemeClr val="tx1"/>
                </a:solidFill>
                <a:effectLst/>
                <a:latin typeface="arial" panose="020B0604020202020204" pitchFamily="34" charset="0"/>
              </a:rPr>
              <a:t>ever services you access, and </a:t>
            </a:r>
            <a:r>
              <a:rPr lang="en-GB" sz="1300" dirty="0">
                <a:solidFill>
                  <a:schemeClr val="tx1"/>
                </a:solidFill>
                <a:latin typeface="arial" panose="020B0604020202020204" pitchFamily="34" charset="0"/>
              </a:rPr>
              <a:t>what</a:t>
            </a:r>
            <a:r>
              <a:rPr lang="en-GB" sz="1300" b="0" i="0" dirty="0">
                <a:solidFill>
                  <a:schemeClr val="tx1"/>
                </a:solidFill>
                <a:effectLst/>
                <a:latin typeface="arial" panose="020B0604020202020204" pitchFamily="34" charset="0"/>
              </a:rPr>
              <a:t>ever your experiences of living with diabetes, your opinion is important to us.</a:t>
            </a:r>
          </a:p>
          <a:p>
            <a:pPr fontAlgn="base"/>
            <a:endParaRPr lang="en-GB" sz="500" dirty="0">
              <a:solidFill>
                <a:schemeClr val="tx1"/>
              </a:solidFill>
              <a:latin typeface="Arial" panose="020B0604020202020204" pitchFamily="34" charset="0"/>
              <a:cs typeface="Arial" panose="020B0604020202020204" pitchFamily="34" charset="0"/>
            </a:endParaRPr>
          </a:p>
          <a:p>
            <a:r>
              <a:rPr lang="en-GB" sz="1300" b="0" i="0" dirty="0">
                <a:solidFill>
                  <a:schemeClr val="tx1"/>
                </a:solidFill>
                <a:effectLst/>
                <a:latin typeface="arial" panose="020B0604020202020204" pitchFamily="34" charset="0"/>
              </a:rPr>
              <a:t>NHS England will use the findings to understand and improve experiences of NHS care and self-management for people living with diabetes. The results will be available in Autumn 2024 at national </a:t>
            </a:r>
            <a:r>
              <a:rPr lang="en-GB" sz="1300" dirty="0">
                <a:solidFill>
                  <a:schemeClr val="tx1"/>
                </a:solidFill>
                <a:latin typeface="arial" panose="020B0604020202020204" pitchFamily="34" charset="0"/>
              </a:rPr>
              <a:t>and local </a:t>
            </a:r>
            <a:r>
              <a:rPr lang="en-GB" sz="1300" b="0" i="0" dirty="0">
                <a:solidFill>
                  <a:schemeClr val="tx1"/>
                </a:solidFill>
                <a:effectLst/>
                <a:latin typeface="arial" panose="020B0604020202020204" pitchFamily="34" charset="0"/>
              </a:rPr>
              <a:t>level. For more information</a:t>
            </a:r>
            <a:r>
              <a:rPr lang="en-GB" sz="1300" dirty="0">
                <a:solidFill>
                  <a:schemeClr val="tx1"/>
                </a:solidFill>
                <a:latin typeface="Arial"/>
                <a:cs typeface="Arial"/>
              </a:rPr>
              <a:t>, please visit </a:t>
            </a:r>
            <a:r>
              <a:rPr lang="en-GB" sz="1300" dirty="0">
                <a:solidFill>
                  <a:schemeClr val="tx1"/>
                </a:solidFill>
                <a:latin typeface="Arial"/>
                <a:cs typeface="Arial"/>
                <a:hlinkClick r:id="rId3">
                  <a:extLst>
                    <a:ext uri="{A12FA001-AC4F-418D-AE19-62706E023703}">
                      <ahyp:hlinkClr xmlns:ahyp="http://schemas.microsoft.com/office/drawing/2018/hyperlinkcolor" val="tx"/>
                    </a:ext>
                  </a:extLst>
                </a:hlinkClick>
              </a:rPr>
              <a:t>www.diabetessurvey.co.uk</a:t>
            </a:r>
            <a:r>
              <a:rPr lang="en-GB" sz="1300" dirty="0">
                <a:solidFill>
                  <a:schemeClr val="tx1"/>
                </a:solidFill>
                <a:latin typeface="Arial"/>
                <a:cs typeface="Arial"/>
              </a:rPr>
              <a:t>.</a:t>
            </a:r>
            <a:endParaRPr lang="en-GB" sz="13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dirty="0">
                <a:solidFill>
                  <a:schemeClr val="accent1"/>
                </a:solidFill>
              </a:rPr>
              <a:t>SURVEY AIMS &amp; QUESTIONNAIRE</a:t>
            </a:r>
          </a:p>
        </p:txBody>
      </p:sp>
      <p:sp>
        <p:nvSpPr>
          <p:cNvPr id="8" name="Content Placeholder 4">
            <a:extLst>
              <a:ext uri="{FF2B5EF4-FFF2-40B4-BE49-F238E27FC236}">
                <a16:creationId xmlns:a16="http://schemas.microsoft.com/office/drawing/2014/main" id="{779A27E3-BA14-E7FE-459F-770F79986698}"/>
              </a:ext>
            </a:extLst>
          </p:cNvPr>
          <p:cNvSpPr txBox="1">
            <a:spLocks/>
          </p:cNvSpPr>
          <p:nvPr/>
        </p:nvSpPr>
        <p:spPr>
          <a:xfrm>
            <a:off x="461028" y="1233496"/>
            <a:ext cx="11404154" cy="52594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dirty="0">
                <a:solidFill>
                  <a:schemeClr val="bg2">
                    <a:lumMod val="25000"/>
                  </a:schemeClr>
                </a:solidFill>
                <a:latin typeface="Arial"/>
                <a:cs typeface="Arial"/>
              </a:rPr>
              <a:t>The National Diabetes Experience Survey asks people living with type 1 or type 2 diabetes about their experiences of care or self-management. This slide lists the topics included in the questionnaire. From 18</a:t>
            </a:r>
            <a:r>
              <a:rPr lang="en-US" sz="1200" baseline="30000" dirty="0">
                <a:solidFill>
                  <a:schemeClr val="bg2">
                    <a:lumMod val="25000"/>
                  </a:schemeClr>
                </a:solidFill>
                <a:latin typeface="Arial"/>
                <a:cs typeface="Arial"/>
              </a:rPr>
              <a:t>th</a:t>
            </a:r>
            <a:r>
              <a:rPr lang="en-US" sz="1200" dirty="0">
                <a:solidFill>
                  <a:schemeClr val="bg2">
                    <a:lumMod val="25000"/>
                  </a:schemeClr>
                </a:solidFill>
                <a:latin typeface="Arial"/>
                <a:cs typeface="Arial"/>
              </a:rPr>
              <a:t> March, the full questionnaire will be available to view at </a:t>
            </a:r>
            <a:r>
              <a:rPr lang="en-GB" sz="1200" dirty="0">
                <a:latin typeface="Arial"/>
                <a:cs typeface="Arial"/>
                <a:hlinkClick r:id="rId3"/>
              </a:rPr>
              <a:t>www.diabetessurvey.co.uk</a:t>
            </a:r>
            <a:r>
              <a:rPr lang="en-GB" sz="1200" dirty="0">
                <a:latin typeface="Arial"/>
                <a:cs typeface="Arial"/>
              </a:rPr>
              <a:t>.</a:t>
            </a:r>
            <a:endParaRPr lang="en-US" sz="1200" dirty="0">
              <a:solidFill>
                <a:schemeClr val="bg2">
                  <a:lumMod val="25000"/>
                </a:schemeClr>
              </a:solidFill>
              <a:latin typeface="Arial"/>
              <a:cs typeface="Arial"/>
            </a:endParaRPr>
          </a:p>
        </p:txBody>
      </p:sp>
      <p:sp>
        <p:nvSpPr>
          <p:cNvPr id="6" name="Rectangle 5">
            <a:extLst>
              <a:ext uri="{FF2B5EF4-FFF2-40B4-BE49-F238E27FC236}">
                <a16:creationId xmlns:a16="http://schemas.microsoft.com/office/drawing/2014/main" id="{31E3A991-A937-CCBA-7E5F-F1EA28FEA96E}"/>
              </a:ext>
            </a:extLst>
          </p:cNvPr>
          <p:cNvSpPr/>
          <p:nvPr/>
        </p:nvSpPr>
        <p:spPr>
          <a:xfrm>
            <a:off x="446514" y="3599935"/>
            <a:ext cx="11360612" cy="234426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rtl="0">
              <a:lnSpc>
                <a:spcPct val="107000"/>
              </a:lnSpc>
              <a:buFont typeface="Symbol" panose="05050102010706020507" pitchFamily="18" charset="2"/>
              <a:buChar char=""/>
            </a:pPr>
            <a:r>
              <a:rPr lang="en-GB" sz="1200" b="1" kern="100" dirty="0">
                <a:effectLst/>
                <a:latin typeface="Arial" panose="020B0604020202020204" pitchFamily="34" charset="0"/>
                <a:ea typeface="Calibri" panose="020F0502020204030204" pitchFamily="34" charset="0"/>
                <a:cs typeface="Arial" panose="020B0604020202020204" pitchFamily="34" charset="0"/>
              </a:rPr>
              <a:t>Experience of diagnosis</a:t>
            </a:r>
            <a:r>
              <a:rPr lang="en-GB" sz="1200" kern="100" dirty="0">
                <a:effectLst/>
                <a:latin typeface="Arial" panose="020B0604020202020204" pitchFamily="34" charset="0"/>
                <a:ea typeface="Calibri" panose="020F0502020204030204" pitchFamily="34" charset="0"/>
                <a:cs typeface="Arial" panose="020B0604020202020204" pitchFamily="34" charset="0"/>
              </a:rPr>
              <a:t>, including what led to diagnosis, any delays experienced, information provided, and conversation with a healthcare professional about next steps.</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b="1" kern="100" dirty="0">
                <a:effectLst/>
                <a:latin typeface="Arial" panose="020B0604020202020204" pitchFamily="34" charset="0"/>
                <a:ea typeface="Calibri" panose="020F0502020204030204" pitchFamily="34" charset="0"/>
                <a:cs typeface="Arial" panose="020B0604020202020204" pitchFamily="34" charset="0"/>
              </a:rPr>
              <a:t>Last NHS annual review for diabetes, </a:t>
            </a:r>
            <a:r>
              <a:rPr lang="en-GB" sz="1200" kern="100" dirty="0">
                <a:effectLst/>
                <a:latin typeface="Arial" panose="020B0604020202020204" pitchFamily="34" charset="0"/>
                <a:ea typeface="Calibri" panose="020F0502020204030204" pitchFamily="34" charset="0"/>
                <a:cs typeface="Arial" panose="020B0604020202020204" pitchFamily="34" charset="0"/>
              </a:rPr>
              <a:t>including which checks were carried out and whether results were discussed with a healthcare professional, experience of interactions with healthcare professionals, and barriers to having an annual review.</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b="1" kern="100" dirty="0">
                <a:effectLst/>
                <a:latin typeface="Arial" panose="020B0604020202020204" pitchFamily="34" charset="0"/>
                <a:ea typeface="Calibri" panose="020F0502020204030204" pitchFamily="34" charset="0"/>
                <a:cs typeface="Arial" panose="020B0604020202020204" pitchFamily="34" charset="0"/>
              </a:rPr>
              <a:t>Last NHS appointment, </a:t>
            </a:r>
            <a:r>
              <a:rPr lang="en-GB" sz="1200" kern="100" dirty="0">
                <a:effectLst/>
                <a:latin typeface="Arial" panose="020B0604020202020204" pitchFamily="34" charset="0"/>
                <a:ea typeface="Calibri" panose="020F0502020204030204" pitchFamily="34" charset="0"/>
                <a:cs typeface="Arial" panose="020B0604020202020204" pitchFamily="34" charset="0"/>
              </a:rPr>
              <a:t>including which NHS service and healthcare professional this was with, and experience of interaction with healthcare professional.</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b="1" kern="100" dirty="0">
                <a:effectLst/>
                <a:latin typeface="Arial" panose="020B0604020202020204" pitchFamily="34" charset="0"/>
                <a:ea typeface="Calibri" panose="020F0502020204030204" pitchFamily="34" charset="0"/>
                <a:cs typeface="Arial" panose="020B0604020202020204" pitchFamily="34" charset="0"/>
              </a:rPr>
              <a:t>Diabetes courses, </a:t>
            </a:r>
            <a:r>
              <a:rPr lang="en-GB" sz="1200" kern="100" dirty="0">
                <a:effectLst/>
                <a:latin typeface="Arial" panose="020B0604020202020204" pitchFamily="34" charset="0"/>
                <a:ea typeface="Calibri" panose="020F0502020204030204" pitchFamily="34" charset="0"/>
                <a:cs typeface="Arial" panose="020B0604020202020204" pitchFamily="34" charset="0"/>
              </a:rPr>
              <a:t>including whether a diabetes course has been completed, whether it was offered by a healthcare professional, and barriers to taking part in a diabetes course.</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b="1" kern="100" dirty="0">
                <a:effectLst/>
                <a:latin typeface="Arial" panose="020B0604020202020204" pitchFamily="34" charset="0"/>
                <a:ea typeface="Calibri" panose="020F0502020204030204" pitchFamily="34" charset="0"/>
                <a:cs typeface="Arial" panose="020B0604020202020204" pitchFamily="34" charset="0"/>
              </a:rPr>
              <a:t>Living with diabetes, </a:t>
            </a:r>
            <a:r>
              <a:rPr lang="en-GB" sz="1200" kern="100" dirty="0">
                <a:effectLst/>
                <a:latin typeface="Arial" panose="020B0604020202020204" pitchFamily="34" charset="0"/>
                <a:ea typeface="Calibri" panose="020F0502020204030204" pitchFamily="34" charset="0"/>
                <a:cs typeface="Arial" panose="020B0604020202020204" pitchFamily="34" charset="0"/>
              </a:rPr>
              <a:t>including the impact on the individual’s life, acceptance of living with diabetes, confidence in managing diabetes, support from healthcare professionals, information provided by healthcare professionals on medicine and complications, and barriers to managing diabetes.</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b="1" kern="100" dirty="0">
                <a:effectLst/>
                <a:latin typeface="Arial" panose="020B0604020202020204" pitchFamily="34" charset="0"/>
                <a:ea typeface="Calibri" panose="020F0502020204030204" pitchFamily="34" charset="0"/>
                <a:cs typeface="Arial" panose="020B0604020202020204" pitchFamily="34" charset="0"/>
              </a:rPr>
              <a:t>Using devices to manage diabetes, </a:t>
            </a:r>
            <a:r>
              <a:rPr lang="en-GB" sz="1200" kern="100" dirty="0">
                <a:effectLst/>
                <a:latin typeface="Arial" panose="020B0604020202020204" pitchFamily="34" charset="0"/>
                <a:ea typeface="Calibri" panose="020F0502020204030204" pitchFamily="34" charset="0"/>
                <a:cs typeface="Arial" panose="020B0604020202020204" pitchFamily="34" charset="0"/>
              </a:rPr>
              <a:t>including whether any devices are used, confidence in using devices, and barriers to using devices.</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b="1" kern="100" dirty="0">
                <a:effectLst/>
                <a:latin typeface="Arial" panose="020B0604020202020204" pitchFamily="34" charset="0"/>
                <a:ea typeface="Calibri" panose="020F0502020204030204" pitchFamily="34" charset="0"/>
                <a:cs typeface="Arial" panose="020B0604020202020204" pitchFamily="34" charset="0"/>
              </a:rPr>
              <a:t>Demographics</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Content Placeholder 4">
            <a:extLst>
              <a:ext uri="{FF2B5EF4-FFF2-40B4-BE49-F238E27FC236}">
                <a16:creationId xmlns:a16="http://schemas.microsoft.com/office/drawing/2014/main" id="{2417CBB4-AEE6-B0B9-6FF7-B586D9F3BDAA}"/>
              </a:ext>
            </a:extLst>
          </p:cNvPr>
          <p:cNvSpPr>
            <a:spLocks noGrp="1"/>
          </p:cNvSpPr>
          <p:nvPr>
            <p:ph idx="1"/>
          </p:nvPr>
        </p:nvSpPr>
        <p:spPr>
          <a:xfrm>
            <a:off x="490056" y="1725863"/>
            <a:ext cx="11404154" cy="191024"/>
          </a:xfrm>
        </p:spPr>
        <p:txBody>
          <a:bodyPr>
            <a:noAutofit/>
          </a:bodyPr>
          <a:lstStyle/>
          <a:p>
            <a:pPr>
              <a:spcAft>
                <a:spcPts val="0"/>
              </a:spcAft>
            </a:pPr>
            <a:r>
              <a:rPr lang="en-US" sz="1300" b="1" dirty="0">
                <a:solidFill>
                  <a:schemeClr val="bg2">
                    <a:lumMod val="25000"/>
                  </a:schemeClr>
                </a:solidFill>
                <a:latin typeface="Arial"/>
                <a:cs typeface="Arial"/>
              </a:rPr>
              <a:t>Aims:</a:t>
            </a:r>
          </a:p>
        </p:txBody>
      </p:sp>
      <p:sp>
        <p:nvSpPr>
          <p:cNvPr id="10" name="Content Placeholder 4">
            <a:extLst>
              <a:ext uri="{FF2B5EF4-FFF2-40B4-BE49-F238E27FC236}">
                <a16:creationId xmlns:a16="http://schemas.microsoft.com/office/drawing/2014/main" id="{BF02FCA9-57BB-B470-EA87-6775A4912A2C}"/>
              </a:ext>
            </a:extLst>
          </p:cNvPr>
          <p:cNvSpPr txBox="1">
            <a:spLocks/>
          </p:cNvSpPr>
          <p:nvPr/>
        </p:nvSpPr>
        <p:spPr>
          <a:xfrm>
            <a:off x="453771" y="3321827"/>
            <a:ext cx="11404154" cy="19102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300" b="1" dirty="0">
                <a:solidFill>
                  <a:schemeClr val="bg2">
                    <a:lumMod val="25000"/>
                  </a:schemeClr>
                </a:solidFill>
                <a:latin typeface="Arial"/>
                <a:cs typeface="Arial"/>
              </a:rPr>
              <a:t>Questionnaire content:</a:t>
            </a:r>
          </a:p>
        </p:txBody>
      </p:sp>
      <p:sp>
        <p:nvSpPr>
          <p:cNvPr id="11" name="Rectangle 10">
            <a:extLst>
              <a:ext uri="{FF2B5EF4-FFF2-40B4-BE49-F238E27FC236}">
                <a16:creationId xmlns:a16="http://schemas.microsoft.com/office/drawing/2014/main" id="{BD21C980-308E-D954-107D-C25241EC216A}"/>
              </a:ext>
            </a:extLst>
          </p:cNvPr>
          <p:cNvSpPr/>
          <p:nvPr/>
        </p:nvSpPr>
        <p:spPr>
          <a:xfrm>
            <a:off x="461028" y="1977182"/>
            <a:ext cx="11360612" cy="98176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rtl="0">
              <a:lnSpc>
                <a:spcPct val="107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rPr>
              <a:t>The survey aims to measure experiences of diabetes care and self-management.</a:t>
            </a:r>
          </a:p>
          <a:p>
            <a:pPr marL="342900" lvl="0" indent="-342900" rtl="0">
              <a:lnSpc>
                <a:spcPct val="107000"/>
              </a:lnSpc>
              <a:buFont typeface="Symbol" panose="05050102010706020507" pitchFamily="18" charset="2"/>
              <a:buChar char=""/>
            </a:pPr>
            <a:r>
              <a:rPr lang="en-GB" sz="1200" kern="100" dirty="0">
                <a:effectLst/>
                <a:latin typeface="Arial" panose="020B0604020202020204" pitchFamily="34" charset="0"/>
                <a:ea typeface="Calibri" panose="020F0502020204030204" pitchFamily="34" charset="0"/>
                <a:cs typeface="Arial" panose="020B0604020202020204" pitchFamily="34" charset="0"/>
              </a:rPr>
              <a:t>Data will be published at national-level and for each Integrated Care System.</a:t>
            </a:r>
          </a:p>
          <a:p>
            <a:pPr marL="342900" indent="-342900">
              <a:lnSpc>
                <a:spcPct val="107000"/>
              </a:lnSpc>
              <a:buFont typeface="Symbol" panose="05050102010706020507" pitchFamily="18" charset="2"/>
              <a:buChar char=""/>
            </a:pPr>
            <a:r>
              <a:rPr lang="en-GB" sz="1200" dirty="0">
                <a:latin typeface="Arial" panose="020B0604020202020204" pitchFamily="34" charset="0"/>
                <a:ea typeface="Times New Roman" panose="02020603050405020304" pitchFamily="18" charset="0"/>
              </a:rPr>
              <a:t>It will be possible</a:t>
            </a:r>
            <a:r>
              <a:rPr lang="en-GB" sz="1200" dirty="0">
                <a:effectLst/>
                <a:latin typeface="Arial" panose="020B0604020202020204" pitchFamily="34" charset="0"/>
                <a:ea typeface="Times New Roman" panose="02020603050405020304" pitchFamily="18" charset="0"/>
              </a:rPr>
              <a:t> to analyse the data by different demographic groups and type of diabetes to understand inequalities in experiences.</a:t>
            </a:r>
          </a:p>
        </p:txBody>
      </p:sp>
    </p:spTree>
    <p:extLst>
      <p:ext uri="{BB962C8B-B14F-4D97-AF65-F5344CB8AC3E}">
        <p14:creationId xmlns:p14="http://schemas.microsoft.com/office/powerpoint/2010/main" val="333416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3567D5B8-0003-8582-E489-BE44308BD41E}"/>
              </a:ext>
            </a:extLst>
          </p:cNvPr>
          <p:cNvSpPr>
            <a:spLocks noGrp="1"/>
          </p:cNvSpPr>
          <p:nvPr>
            <p:ph type="title"/>
          </p:nvPr>
        </p:nvSpPr>
        <p:spPr>
          <a:xfrm>
            <a:off x="432000" y="432000"/>
            <a:ext cx="11404154" cy="865186"/>
          </a:xfrm>
        </p:spPr>
        <p:txBody>
          <a:bodyPr/>
          <a:lstStyle/>
          <a:p>
            <a:r>
              <a:rPr lang="en-GB" spc="-40" dirty="0">
                <a:solidFill>
                  <a:schemeClr val="accent1"/>
                </a:solidFill>
              </a:rPr>
              <a:t>KEY MESSAGES</a:t>
            </a:r>
          </a:p>
        </p:txBody>
      </p:sp>
      <p:sp>
        <p:nvSpPr>
          <p:cNvPr id="12" name="Content Placeholder 4">
            <a:extLst>
              <a:ext uri="{FF2B5EF4-FFF2-40B4-BE49-F238E27FC236}">
                <a16:creationId xmlns:a16="http://schemas.microsoft.com/office/drawing/2014/main" id="{B9746809-C595-DA29-57D2-449FA1CAE8BC}"/>
              </a:ext>
            </a:extLst>
          </p:cNvPr>
          <p:cNvSpPr txBox="1">
            <a:spLocks/>
          </p:cNvSpPr>
          <p:nvPr/>
        </p:nvSpPr>
        <p:spPr>
          <a:xfrm>
            <a:off x="432000" y="1150250"/>
            <a:ext cx="11404154" cy="52594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dirty="0">
                <a:solidFill>
                  <a:schemeClr val="bg2">
                    <a:lumMod val="25000"/>
                  </a:schemeClr>
                </a:solidFill>
                <a:latin typeface="Arial"/>
                <a:cs typeface="Arial"/>
              </a:rPr>
              <a:t>Below are the key messages to use when communicating about and promoting the National Diabetes Experience Survey. We recommend using the primary messages in shorter form content and the secondary key messages in longer form content.</a:t>
            </a:r>
          </a:p>
        </p:txBody>
      </p:sp>
      <p:sp>
        <p:nvSpPr>
          <p:cNvPr id="13" name="Content Placeholder 4">
            <a:extLst>
              <a:ext uri="{FF2B5EF4-FFF2-40B4-BE49-F238E27FC236}">
                <a16:creationId xmlns:a16="http://schemas.microsoft.com/office/drawing/2014/main" id="{E61B805F-F59D-47F0-1E51-E03559D91E8B}"/>
              </a:ext>
            </a:extLst>
          </p:cNvPr>
          <p:cNvSpPr>
            <a:spLocks noGrp="1"/>
          </p:cNvSpPr>
          <p:nvPr>
            <p:ph idx="1"/>
          </p:nvPr>
        </p:nvSpPr>
        <p:spPr>
          <a:xfrm>
            <a:off x="432000" y="1605714"/>
            <a:ext cx="11088000" cy="267998"/>
          </a:xfrm>
        </p:spPr>
        <p:txBody>
          <a:bodyPr>
            <a:normAutofit/>
          </a:bodyPr>
          <a:lstStyle/>
          <a:p>
            <a:pPr fontAlgn="base">
              <a:spcBef>
                <a:spcPts val="600"/>
              </a:spcBef>
            </a:pPr>
            <a:r>
              <a:rPr lang="en-US" sz="1200" b="1" dirty="0">
                <a:solidFill>
                  <a:schemeClr val="bg2">
                    <a:lumMod val="25000"/>
                  </a:schemeClr>
                </a:solidFill>
                <a:latin typeface="+mj-lt"/>
                <a:cs typeface="Arial"/>
              </a:rPr>
              <a:t>Primary key messages:</a:t>
            </a:r>
          </a:p>
          <a:p>
            <a:pPr fontAlgn="base">
              <a:spcBef>
                <a:spcPts val="600"/>
              </a:spcBef>
            </a:pPr>
            <a:endParaRPr lang="en-US" sz="1200" b="1" dirty="0">
              <a:solidFill>
                <a:schemeClr val="bg2">
                  <a:lumMod val="25000"/>
                </a:schemeClr>
              </a:solidFill>
              <a:latin typeface="+mj-lt"/>
              <a:cs typeface="Arial"/>
            </a:endParaRPr>
          </a:p>
          <a:p>
            <a:pPr fontAlgn="base">
              <a:spcBef>
                <a:spcPts val="600"/>
              </a:spcBef>
            </a:pPr>
            <a:endParaRPr lang="en-US" sz="1200" b="1" dirty="0">
              <a:solidFill>
                <a:schemeClr val="bg2">
                  <a:lumMod val="25000"/>
                </a:schemeClr>
              </a:solidFill>
              <a:latin typeface="+mj-lt"/>
              <a:cs typeface="Arial"/>
            </a:endParaRPr>
          </a:p>
          <a:p>
            <a:pPr fontAlgn="base">
              <a:spcBef>
                <a:spcPts val="600"/>
              </a:spcBef>
            </a:pPr>
            <a:endParaRPr lang="en-US" sz="1200" b="1" dirty="0">
              <a:solidFill>
                <a:schemeClr val="bg2">
                  <a:lumMod val="25000"/>
                </a:schemeClr>
              </a:solidFill>
              <a:latin typeface="+mj-lt"/>
              <a:cs typeface="Arial"/>
            </a:endParaRPr>
          </a:p>
          <a:p>
            <a:pPr fontAlgn="base">
              <a:spcBef>
                <a:spcPts val="600"/>
              </a:spcBef>
            </a:pPr>
            <a:endParaRPr lang="en-US" sz="1200" b="1" dirty="0">
              <a:solidFill>
                <a:schemeClr val="bg2">
                  <a:lumMod val="25000"/>
                </a:schemeClr>
              </a:solidFill>
              <a:latin typeface="+mj-lt"/>
              <a:cs typeface="Arial"/>
            </a:endParaRPr>
          </a:p>
        </p:txBody>
      </p:sp>
      <p:sp>
        <p:nvSpPr>
          <p:cNvPr id="2" name="Rectangle 1">
            <a:extLst>
              <a:ext uri="{FF2B5EF4-FFF2-40B4-BE49-F238E27FC236}">
                <a16:creationId xmlns:a16="http://schemas.microsoft.com/office/drawing/2014/main" id="{1E3BED7F-AD31-EF23-2B3A-27DBF0C2DC89}"/>
              </a:ext>
            </a:extLst>
          </p:cNvPr>
          <p:cNvSpPr/>
          <p:nvPr/>
        </p:nvSpPr>
        <p:spPr>
          <a:xfrm>
            <a:off x="453771" y="1866141"/>
            <a:ext cx="11360612" cy="1644605"/>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lvl="0" indent="-285750" fontAlgn="base">
              <a:spcBef>
                <a:spcPts val="600"/>
              </a:spcBef>
              <a:buFont typeface="Arial" panose="020B0604020202020204" pitchFamily="34" charset="0"/>
              <a:buChar char="•"/>
            </a:pPr>
            <a:r>
              <a:rPr lang="en-GB" sz="1200" dirty="0">
                <a:solidFill>
                  <a:schemeClr val="tx1"/>
                </a:solidFill>
                <a:latin typeface="+mj-lt"/>
                <a:cs typeface="Arial"/>
              </a:rPr>
              <a:t>NHS England wants to understand the needs of people living with type 1 or type 2 diabetes and how they experience diabetes care in England.  </a:t>
            </a:r>
          </a:p>
          <a:p>
            <a:pPr marL="285750" indent="-285750" fontAlgn="base">
              <a:spcBef>
                <a:spcPts val="600"/>
              </a:spcBef>
              <a:buFont typeface="Arial" panose="020B0604020202020204" pitchFamily="34" charset="0"/>
              <a:buChar char="•"/>
            </a:pPr>
            <a:r>
              <a:rPr lang="en-GB" sz="1200" dirty="0">
                <a:solidFill>
                  <a:schemeClr val="tx1"/>
                </a:solidFill>
                <a:latin typeface="+mj-lt"/>
                <a:cs typeface="Arial"/>
              </a:rPr>
              <a:t>The National Diabetes Experience Survey is designed to help diabetes services in England make improvements based on what really matters to people living with diabetes. </a:t>
            </a:r>
          </a:p>
          <a:p>
            <a:pPr marL="285750" indent="-285750" fontAlgn="base">
              <a:spcBef>
                <a:spcPts val="600"/>
              </a:spcBef>
              <a:buFont typeface="Arial" panose="020B0604020202020204" pitchFamily="34" charset="0"/>
              <a:buChar char="•"/>
            </a:pPr>
            <a:r>
              <a:rPr lang="en-GB" sz="1200" dirty="0">
                <a:solidFill>
                  <a:schemeClr val="tx1"/>
                </a:solidFill>
                <a:latin typeface="+mj-lt"/>
                <a:cs typeface="Arial"/>
              </a:rPr>
              <a:t>If you are invited, please don’t miss your opportunity to take part and make your voice heard. </a:t>
            </a:r>
            <a:r>
              <a:rPr lang="en-GB" sz="1200" dirty="0">
                <a:solidFill>
                  <a:schemeClr val="tx1"/>
                </a:solidFill>
                <a:effectLst/>
                <a:latin typeface="+mj-lt"/>
                <a:ea typeface="Calibri" panose="020F0502020204030204" pitchFamily="34" charset="0"/>
                <a:cs typeface="Arial" panose="020B0604020202020204" pitchFamily="34" charset="0"/>
              </a:rPr>
              <a:t>We need as many people as possible to respond to the invite so that the results reflect the views of different people living with diabetes. </a:t>
            </a:r>
          </a:p>
          <a:p>
            <a:pPr marL="285750" indent="-285750" fontAlgn="base">
              <a:spcBef>
                <a:spcPts val="600"/>
              </a:spcBef>
              <a:buFont typeface="Arial" panose="020B0604020202020204" pitchFamily="34" charset="0"/>
              <a:buChar char="•"/>
            </a:pPr>
            <a:r>
              <a:rPr lang="en-GB" sz="1200" b="0" i="0" dirty="0">
                <a:solidFill>
                  <a:srgbClr val="000000"/>
                </a:solidFill>
                <a:effectLst/>
                <a:latin typeface="arial" panose="020B0604020202020204" pitchFamily="34" charset="0"/>
              </a:rPr>
              <a:t>The National Diabetes Experience Survey is the first NHS survey of its kind. Until now, there has not been a national survey of this scale among people living with diabetes. This is an exciting new opportunity to have your voice heard.</a:t>
            </a:r>
          </a:p>
        </p:txBody>
      </p:sp>
      <p:sp>
        <p:nvSpPr>
          <p:cNvPr id="5" name="Rectangle 4">
            <a:extLst>
              <a:ext uri="{FF2B5EF4-FFF2-40B4-BE49-F238E27FC236}">
                <a16:creationId xmlns:a16="http://schemas.microsoft.com/office/drawing/2014/main" id="{B6AA4756-BC03-8690-E8D1-DD604FB57765}"/>
              </a:ext>
            </a:extLst>
          </p:cNvPr>
          <p:cNvSpPr/>
          <p:nvPr/>
        </p:nvSpPr>
        <p:spPr>
          <a:xfrm>
            <a:off x="444246" y="3910755"/>
            <a:ext cx="11360612" cy="2346299"/>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fontAlgn="base">
              <a:spcBef>
                <a:spcPts val="600"/>
              </a:spcBef>
              <a:buFont typeface="Arial" panose="020B0604020202020204" pitchFamily="34" charset="0"/>
              <a:buChar char="•"/>
            </a:pPr>
            <a:r>
              <a:rPr lang="en-GB" sz="1200" dirty="0">
                <a:solidFill>
                  <a:schemeClr val="tx1"/>
                </a:solidFill>
                <a:latin typeface="+mj-lt"/>
                <a:cs typeface="Arial"/>
              </a:rPr>
              <a:t>The National Diabetes Experience Survey asks people living with type 1 or type 2 diabetes to feedback on their experience of care and management of diabetes to NHS England. </a:t>
            </a:r>
          </a:p>
          <a:p>
            <a:pPr marL="285750" lvl="0" indent="-285750" fontAlgn="base">
              <a:spcBef>
                <a:spcPts val="600"/>
              </a:spcBef>
              <a:buFont typeface="Arial" panose="020B0604020202020204" pitchFamily="34" charset="0"/>
              <a:buChar char="•"/>
            </a:pPr>
            <a:r>
              <a:rPr lang="en-GB" sz="1200" dirty="0">
                <a:solidFill>
                  <a:schemeClr val="tx1"/>
                </a:solidFill>
                <a:latin typeface="+mj-lt"/>
                <a:cs typeface="Arial"/>
              </a:rPr>
              <a:t>Diabetes services can use the results of the National Diabetes Experience Survey to understand the needs of people living with diabetes in England today, their experience of diabetes care, and the health inequalities for people living with diabetes. The survey has been designed to help diabetes services make improvements based on what really matters to people. </a:t>
            </a:r>
            <a:r>
              <a:rPr lang="en-GB" sz="1200" dirty="0">
                <a:solidFill>
                  <a:schemeClr val="tx1"/>
                </a:solidFill>
                <a:effectLst/>
                <a:latin typeface="+mj-lt"/>
                <a:ea typeface="Calibri" panose="020F0502020204030204" pitchFamily="34" charset="0"/>
                <a:cs typeface="Arial" panose="020B0604020202020204" pitchFamily="34" charset="0"/>
              </a:rPr>
              <a:t>NHS England will also use the findings to understand and improve experience of NHS care for people living with diabetes. </a:t>
            </a:r>
            <a:endParaRPr lang="en-GB" sz="1200" dirty="0">
              <a:solidFill>
                <a:schemeClr val="tx1"/>
              </a:solidFill>
              <a:latin typeface="+mj-lt"/>
              <a:cs typeface="Arial"/>
            </a:endParaRPr>
          </a:p>
          <a:p>
            <a:pPr marL="285750" lvl="0" indent="-285750" fontAlgn="base">
              <a:spcBef>
                <a:spcPts val="600"/>
              </a:spcBef>
              <a:buFont typeface="Arial" panose="020B0604020202020204" pitchFamily="34" charset="0"/>
              <a:buChar char="•"/>
            </a:pPr>
            <a:r>
              <a:rPr lang="en-GB" sz="1200" dirty="0">
                <a:solidFill>
                  <a:schemeClr val="tx1"/>
                </a:solidFill>
                <a:effectLst/>
                <a:latin typeface="+mj-lt"/>
                <a:ea typeface="Calibri" panose="020F0502020204030204" pitchFamily="34" charset="0"/>
                <a:cs typeface="Arial" panose="020B0604020202020204" pitchFamily="34" charset="0"/>
              </a:rPr>
              <a:t>NHS England has collaborated closely with people living with type 1 and type 2 diabetes, carers of those living with diabetes, healthcare professionals, and local providers to develop this survey</a:t>
            </a:r>
            <a:r>
              <a:rPr lang="en-GB" sz="1200" dirty="0">
                <a:solidFill>
                  <a:schemeClr val="tx1"/>
                </a:solidFill>
                <a:latin typeface="+mj-lt"/>
                <a:cs typeface="Arial"/>
              </a:rPr>
              <a:t>. We also spoke to around 150 people living with diabetes as part of a qualitative research study. </a:t>
            </a:r>
            <a:r>
              <a:rPr lang="en-GB" sz="1200" b="0" i="0" dirty="0">
                <a:solidFill>
                  <a:schemeClr val="tx1"/>
                </a:solidFill>
                <a:effectLst/>
                <a:latin typeface="+mj-lt"/>
              </a:rPr>
              <a:t>This collaborat</a:t>
            </a:r>
            <a:r>
              <a:rPr lang="en-GB" sz="1200" dirty="0">
                <a:solidFill>
                  <a:schemeClr val="tx1"/>
                </a:solidFill>
                <a:latin typeface="+mj-lt"/>
              </a:rPr>
              <a:t>ive </a:t>
            </a:r>
            <a:r>
              <a:rPr lang="en-GB" sz="1200" dirty="0">
                <a:effectLst/>
                <a:latin typeface="Arial" panose="020B0604020202020204" pitchFamily="34" charset="0"/>
                <a:ea typeface="Calibri" panose="020F0502020204030204" pitchFamily="34" charset="0"/>
              </a:rPr>
              <a:t>approach means we have developed a survey which reflects what matters most to people living with diabetes.</a:t>
            </a:r>
            <a:endParaRPr lang="en-GB" sz="1200" b="0" i="0" dirty="0">
              <a:solidFill>
                <a:schemeClr val="tx1"/>
              </a:solidFill>
              <a:effectLst/>
              <a:latin typeface="+mj-lt"/>
            </a:endParaRPr>
          </a:p>
          <a:p>
            <a:pPr marL="285750" indent="-285750" fontAlgn="base">
              <a:spcBef>
                <a:spcPts val="600"/>
              </a:spcBef>
              <a:buFont typeface="Arial" panose="020B0604020202020204" pitchFamily="34" charset="0"/>
              <a:buChar char="•"/>
            </a:pPr>
            <a:r>
              <a:rPr lang="en-GB" sz="1200" b="0" i="0" dirty="0">
                <a:solidFill>
                  <a:srgbClr val="000000"/>
                </a:solidFill>
                <a:effectLst/>
                <a:latin typeface="arial" panose="020B0604020202020204" pitchFamily="34" charset="0"/>
              </a:rPr>
              <a:t>The National Diabetes Experience Survey is the first NHS survey of its kind. </a:t>
            </a:r>
            <a:r>
              <a:rPr lang="en-GB" sz="1200" kern="100" dirty="0">
                <a:solidFill>
                  <a:schemeClr val="tx1"/>
                </a:solidFill>
                <a:effectLst/>
                <a:latin typeface="+mj-lt"/>
                <a:ea typeface="Calibri" panose="020F0502020204030204" pitchFamily="34" charset="0"/>
                <a:cs typeface="Arial" panose="020B0604020202020204" pitchFamily="34" charset="0"/>
              </a:rPr>
              <a:t>Until now, there has not been a national survey of this scale for people living with diabetes in England. This is an exciting new opportunity to help diabetes services make improvements based on what really matters to people.</a:t>
            </a:r>
          </a:p>
        </p:txBody>
      </p:sp>
      <p:sp>
        <p:nvSpPr>
          <p:cNvPr id="4" name="TextBox 3">
            <a:extLst>
              <a:ext uri="{FF2B5EF4-FFF2-40B4-BE49-F238E27FC236}">
                <a16:creationId xmlns:a16="http://schemas.microsoft.com/office/drawing/2014/main" id="{5A5B9085-1EFD-4D98-1FCC-69BC8C6096B8}"/>
              </a:ext>
            </a:extLst>
          </p:cNvPr>
          <p:cNvSpPr txBox="1"/>
          <p:nvPr/>
        </p:nvSpPr>
        <p:spPr>
          <a:xfrm>
            <a:off x="374873" y="3605181"/>
            <a:ext cx="6143624" cy="276999"/>
          </a:xfrm>
          <a:prstGeom prst="rect">
            <a:avLst/>
          </a:prstGeom>
          <a:noFill/>
        </p:spPr>
        <p:txBody>
          <a:bodyPr wrap="square">
            <a:spAutoFit/>
          </a:bodyPr>
          <a:lstStyle/>
          <a:p>
            <a:pPr fontAlgn="base">
              <a:spcBef>
                <a:spcPts val="600"/>
              </a:spcBef>
            </a:pPr>
            <a:r>
              <a:rPr lang="en-GB" sz="1200" b="1" dirty="0">
                <a:latin typeface="+mj-lt"/>
                <a:cs typeface="Arial"/>
              </a:rPr>
              <a:t>Secondary key messages:</a:t>
            </a:r>
          </a:p>
        </p:txBody>
      </p:sp>
    </p:spTree>
    <p:extLst>
      <p:ext uri="{BB962C8B-B14F-4D97-AF65-F5344CB8AC3E}">
        <p14:creationId xmlns:p14="http://schemas.microsoft.com/office/powerpoint/2010/main" val="254301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POSTER</a:t>
            </a:r>
          </a:p>
        </p:txBody>
      </p:sp>
      <p:sp>
        <p:nvSpPr>
          <p:cNvPr id="4" name="TextBox 3">
            <a:extLst>
              <a:ext uri="{FF2B5EF4-FFF2-40B4-BE49-F238E27FC236}">
                <a16:creationId xmlns:a16="http://schemas.microsoft.com/office/drawing/2014/main" id="{F1697D8E-C326-E861-9416-C90B11FA5847}"/>
              </a:ext>
            </a:extLst>
          </p:cNvPr>
          <p:cNvSpPr txBox="1"/>
          <p:nvPr/>
        </p:nvSpPr>
        <p:spPr>
          <a:xfrm>
            <a:off x="308692" y="1016748"/>
            <a:ext cx="11489385" cy="1092607"/>
          </a:xfrm>
          <a:prstGeom prst="rect">
            <a:avLst/>
          </a:prstGeom>
          <a:noFill/>
        </p:spPr>
        <p:txBody>
          <a:bodyPr wrap="square" lIns="91440" tIns="45720" rIns="91440" bIns="45720" rtlCol="0" anchor="t">
            <a:spAutoFit/>
          </a:bodyPr>
          <a:lstStyle/>
          <a:p>
            <a:pPr marL="285750" indent="-285750" fontAlgn="base">
              <a:buFont typeface="Arial" panose="020B0604020202020204" pitchFamily="34" charset="0"/>
              <a:buChar char="•"/>
            </a:pPr>
            <a:r>
              <a:rPr lang="en-GB" sz="1300" dirty="0">
                <a:latin typeface="Arial"/>
                <a:cs typeface="Arial"/>
              </a:rPr>
              <a:t>Please consider displaying this poster in areas that are visible to people living with diabetes and their friends or family. You can also display them online, for example on your website, social media or TV screens in waiting areas. </a:t>
            </a:r>
          </a:p>
          <a:p>
            <a:pPr marL="285750" indent="-285750" fontAlgn="base">
              <a:buFont typeface="Arial" panose="020B0604020202020204" pitchFamily="34" charset="0"/>
              <a:buChar char="•"/>
            </a:pPr>
            <a:r>
              <a:rPr lang="en-GB" sz="1300" dirty="0">
                <a:latin typeface="Arial"/>
                <a:cs typeface="Arial"/>
              </a:rPr>
              <a:t>The posters are available in both portrait and landscape format. Posters are available in 11 different languages (Arabic, Bengali, French, Gujarati, Italian, Polish, Portuguese, Punjabi, Romanian, Spanish and Urdu). Please display posters that are most appropriate for your local population. </a:t>
            </a:r>
          </a:p>
          <a:p>
            <a:pPr marL="285750" indent="-285750" fontAlgn="base">
              <a:buFont typeface="Arial" panose="020B0604020202020204" pitchFamily="34" charset="0"/>
              <a:buChar char="•"/>
            </a:pPr>
            <a:r>
              <a:rPr lang="en-US" sz="1300" dirty="0">
                <a:latin typeface="Arial"/>
                <a:cs typeface="Arial"/>
              </a:rPr>
              <a:t>Downloads of the promotion poster can be found at </a:t>
            </a:r>
            <a:r>
              <a:rPr lang="en-US" sz="1300" dirty="0">
                <a:latin typeface="Arial"/>
                <a:cs typeface="Arial"/>
                <a:hlinkClick r:id="rId3">
                  <a:extLst>
                    <a:ext uri="{A12FA001-AC4F-418D-AE19-62706E023703}">
                      <ahyp:hlinkClr xmlns:ahyp="http://schemas.microsoft.com/office/drawing/2018/hyperlinkcolor" val="tx"/>
                    </a:ext>
                  </a:extLst>
                </a:hlinkClick>
              </a:rPr>
              <a:t>www.diabetessurvey.co.uk/promote-the-survey</a:t>
            </a:r>
            <a:r>
              <a:rPr lang="en-US" sz="1300" dirty="0">
                <a:latin typeface="Arial"/>
                <a:cs typeface="Arial"/>
              </a:rPr>
              <a:t> </a:t>
            </a:r>
          </a:p>
        </p:txBody>
      </p:sp>
      <p:pic>
        <p:nvPicPr>
          <p:cNvPr id="2" name="Picture 1">
            <a:extLst>
              <a:ext uri="{FF2B5EF4-FFF2-40B4-BE49-F238E27FC236}">
                <a16:creationId xmlns:a16="http://schemas.microsoft.com/office/drawing/2014/main" id="{38D74BC5-49D5-3CB9-4278-5BE44DD5970A}"/>
              </a:ext>
            </a:extLst>
          </p:cNvPr>
          <p:cNvPicPr>
            <a:picLocks noChangeAspect="1"/>
          </p:cNvPicPr>
          <p:nvPr/>
        </p:nvPicPr>
        <p:blipFill>
          <a:blip r:embed="rId4"/>
          <a:srcRect/>
          <a:stretch/>
        </p:blipFill>
        <p:spPr>
          <a:xfrm>
            <a:off x="713237" y="2311894"/>
            <a:ext cx="2835539" cy="3991670"/>
          </a:xfrm>
          <a:prstGeom prst="rect">
            <a:avLst/>
          </a:prstGeom>
        </p:spPr>
      </p:pic>
      <p:pic>
        <p:nvPicPr>
          <p:cNvPr id="3" name="Picture 2">
            <a:extLst>
              <a:ext uri="{FF2B5EF4-FFF2-40B4-BE49-F238E27FC236}">
                <a16:creationId xmlns:a16="http://schemas.microsoft.com/office/drawing/2014/main" id="{F775CDBC-FA6C-1DF2-66C0-AAB05E132AC1}"/>
              </a:ext>
            </a:extLst>
          </p:cNvPr>
          <p:cNvPicPr>
            <a:picLocks noChangeAspect="1"/>
          </p:cNvPicPr>
          <p:nvPr/>
        </p:nvPicPr>
        <p:blipFill>
          <a:blip r:embed="rId5"/>
          <a:srcRect/>
          <a:stretch/>
        </p:blipFill>
        <p:spPr>
          <a:xfrm>
            <a:off x="3831772" y="2311894"/>
            <a:ext cx="5985163" cy="3366655"/>
          </a:xfrm>
          <a:prstGeom prst="rect">
            <a:avLst/>
          </a:prstGeom>
        </p:spPr>
      </p:pic>
    </p:spTree>
    <p:extLst>
      <p:ext uri="{BB962C8B-B14F-4D97-AF65-F5344CB8AC3E}">
        <p14:creationId xmlns:p14="http://schemas.microsoft.com/office/powerpoint/2010/main" val="7789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WEBSITE COPY</a:t>
            </a:r>
          </a:p>
        </p:txBody>
      </p:sp>
      <p:sp>
        <p:nvSpPr>
          <p:cNvPr id="4" name="TextBox 3">
            <a:extLst>
              <a:ext uri="{FF2B5EF4-FFF2-40B4-BE49-F238E27FC236}">
                <a16:creationId xmlns:a16="http://schemas.microsoft.com/office/drawing/2014/main" id="{78DDC1BB-58CB-A364-65F6-23B5E03CC666}"/>
              </a:ext>
            </a:extLst>
          </p:cNvPr>
          <p:cNvSpPr txBox="1"/>
          <p:nvPr/>
        </p:nvSpPr>
        <p:spPr>
          <a:xfrm>
            <a:off x="339493" y="1008509"/>
            <a:ext cx="11458583" cy="523220"/>
          </a:xfrm>
          <a:prstGeom prst="rect">
            <a:avLst/>
          </a:prstGeom>
          <a:noFill/>
        </p:spPr>
        <p:txBody>
          <a:bodyPr wrap="square" lIns="91440" tIns="45720" rIns="91440" bIns="45720" rtlCol="0" anchor="t">
            <a:spAutoFit/>
          </a:bodyPr>
          <a:lstStyle/>
          <a:p>
            <a:pPr fontAlgn="base"/>
            <a:r>
              <a:rPr lang="en-US" sz="1350" dirty="0">
                <a:latin typeface="Arial"/>
                <a:cs typeface="Arial"/>
              </a:rPr>
              <a:t>Please consider using the following web copy on your website alongside the </a:t>
            </a:r>
            <a:r>
              <a:rPr lang="en-GB" sz="1350" dirty="0">
                <a:latin typeface="Arial"/>
                <a:cs typeface="Arial"/>
              </a:rPr>
              <a:t>web banner graphic. The web banners can be downloaded at </a:t>
            </a:r>
            <a:r>
              <a:rPr lang="en-US" sz="1350" dirty="0">
                <a:latin typeface="Arial"/>
                <a:cs typeface="Arial"/>
                <a:hlinkClick r:id="rId3">
                  <a:extLst>
                    <a:ext uri="{A12FA001-AC4F-418D-AE19-62706E023703}">
                      <ahyp:hlinkClr xmlns:ahyp="http://schemas.microsoft.com/office/drawing/2018/hyperlinkcolor" val="tx"/>
                    </a:ext>
                  </a:extLst>
                </a:hlinkClick>
              </a:rPr>
              <a:t>www.diabetessurvey.co.uk/promote-the-survey</a:t>
            </a:r>
            <a:r>
              <a:rPr lang="en-GB" sz="1350" dirty="0">
                <a:latin typeface="Arial"/>
                <a:cs typeface="Arial"/>
              </a:rPr>
              <a:t>.</a:t>
            </a:r>
            <a:endParaRPr lang="en-GB" sz="1350" b="1" dirty="0">
              <a:latin typeface="Arial"/>
              <a:cs typeface="Arial"/>
            </a:endParaRPr>
          </a:p>
        </p:txBody>
      </p:sp>
      <p:sp>
        <p:nvSpPr>
          <p:cNvPr id="11" name="TextBox 10">
            <a:extLst>
              <a:ext uri="{FF2B5EF4-FFF2-40B4-BE49-F238E27FC236}">
                <a16:creationId xmlns:a16="http://schemas.microsoft.com/office/drawing/2014/main" id="{4BA170F6-D8BB-AAD5-7D6D-5BC56503FEEC}"/>
              </a:ext>
            </a:extLst>
          </p:cNvPr>
          <p:cNvSpPr txBox="1"/>
          <p:nvPr/>
        </p:nvSpPr>
        <p:spPr>
          <a:xfrm>
            <a:off x="393923" y="1612029"/>
            <a:ext cx="5058776" cy="4539704"/>
          </a:xfrm>
          <a:prstGeom prst="rect">
            <a:avLst/>
          </a:prstGeom>
          <a:noFill/>
          <a:ln w="19050">
            <a:solidFill>
              <a:schemeClr val="accent1"/>
            </a:solidFill>
          </a:ln>
        </p:spPr>
        <p:txBody>
          <a:bodyPr wrap="square" lIns="91440" tIns="45720" rIns="91440" bIns="45720" anchor="t">
            <a:spAutoFit/>
          </a:bodyPr>
          <a:lstStyle/>
          <a:p>
            <a:pPr fontAlgn="base"/>
            <a:r>
              <a:rPr lang="en-GB" sz="1100" b="1" dirty="0">
                <a:latin typeface="Arial" panose="020B0604020202020204" pitchFamily="34" charset="0"/>
                <a:cs typeface="Arial" panose="020B0604020202020204" pitchFamily="34" charset="0"/>
              </a:rPr>
              <a:t>Title </a:t>
            </a:r>
            <a:r>
              <a:rPr lang="en-GB" sz="1100" dirty="0">
                <a:latin typeface="Arial" panose="020B0604020202020204" pitchFamily="34" charset="0"/>
                <a:cs typeface="Arial" panose="020B0604020202020204" pitchFamily="34" charset="0"/>
              </a:rPr>
              <a:t>– National Diabetes Experience Survey 2024</a:t>
            </a:r>
          </a:p>
          <a:p>
            <a:pPr fontAlgn="base"/>
            <a:endParaRPr lang="en-GB" sz="1100" dirty="0">
              <a:latin typeface="Arial"/>
              <a:cs typeface="Arial"/>
            </a:endParaRPr>
          </a:p>
          <a:p>
            <a:pPr fontAlgn="base"/>
            <a:r>
              <a:rPr lang="en-GB" sz="1100" b="1" dirty="0">
                <a:latin typeface="Arial"/>
                <a:cs typeface="Arial"/>
              </a:rPr>
              <a:t>Copy </a:t>
            </a:r>
          </a:p>
          <a:p>
            <a:pPr fontAlgn="base"/>
            <a:r>
              <a:rPr lang="en-GB" sz="1100" dirty="0">
                <a:latin typeface="Arial"/>
                <a:cs typeface="Arial"/>
              </a:rPr>
              <a:t>The National Diabetes Experience Survey is a new survey which gives people living with type 1 or type 2 diabetes in England the opportunity to feedback on their experiences. NHS England will use the findings to understand and improve experience of NHS care and self-management for people living with diabetes. </a:t>
            </a:r>
          </a:p>
          <a:p>
            <a:pPr fontAlgn="base">
              <a:spcBef>
                <a:spcPts val="600"/>
              </a:spcBef>
            </a:pPr>
            <a:r>
              <a:rPr lang="en-GB" sz="1100" dirty="0">
                <a:latin typeface="Arial"/>
                <a:cs typeface="Arial"/>
              </a:rPr>
              <a:t>If you are invited, you will receive a letter with information about the survey. Please don’t miss the opportunity to take part and share your experiences of care. NHS England need as many people as possible to take part so that the results reflect the views of different people living with diabetes.</a:t>
            </a:r>
          </a:p>
          <a:p>
            <a:pPr fontAlgn="base">
              <a:spcBef>
                <a:spcPts val="600"/>
              </a:spcBef>
            </a:pPr>
            <a:r>
              <a:rPr lang="en-GB" sz="1100" dirty="0">
                <a:latin typeface="Arial"/>
                <a:ea typeface="+mn-lt"/>
                <a:cs typeface="+mn-lt"/>
              </a:rPr>
              <a:t>The survey takes no more than 15 minutes to complete and can be done online, on paper, or over the phone. If you need support completing the survey, you can call the free helpline number </a:t>
            </a:r>
            <a:r>
              <a:rPr lang="en-GB" sz="1100" b="0" i="0" dirty="0">
                <a:effectLst/>
                <a:latin typeface="arial" panose="020B0604020202020204" pitchFamily="34" charset="0"/>
              </a:rPr>
              <a:t>0800 470 2983</a:t>
            </a:r>
            <a:r>
              <a:rPr lang="en-GB" sz="1100" dirty="0">
                <a:latin typeface="Arial"/>
                <a:ea typeface="+mn-lt"/>
                <a:cs typeface="+mn-lt"/>
              </a:rPr>
              <a:t>. Or email </a:t>
            </a:r>
            <a:r>
              <a:rPr lang="en-GB" sz="1100" b="0" i="0" u="sng" dirty="0">
                <a:effectLst/>
                <a:latin typeface="+mj-lt"/>
                <a:hlinkClick r:id="rId4">
                  <a:extLst>
                    <a:ext uri="{A12FA001-AC4F-418D-AE19-62706E023703}">
                      <ahyp:hlinkClr xmlns:ahyp="http://schemas.microsoft.com/office/drawing/2018/hyperlinkcolor" val="tx"/>
                    </a:ext>
                  </a:extLst>
                </a:hlinkClick>
              </a:rPr>
              <a:t>diabetessurvey@ipsos.com</a:t>
            </a:r>
            <a:r>
              <a:rPr lang="en-GB" sz="1100" b="0" i="0" u="sng" dirty="0">
                <a:effectLst/>
                <a:latin typeface="+mj-lt"/>
              </a:rPr>
              <a:t>.</a:t>
            </a:r>
            <a:r>
              <a:rPr lang="en-GB" sz="1100" b="0" i="0" dirty="0">
                <a:effectLst/>
                <a:latin typeface="+mj-lt"/>
              </a:rPr>
              <a:t> </a:t>
            </a:r>
            <a:r>
              <a:rPr lang="en-GB" sz="1100" dirty="0">
                <a:latin typeface="Arial"/>
                <a:ea typeface="+mn-lt"/>
                <a:cs typeface="+mn-lt"/>
              </a:rPr>
              <a:t>For more information about accessibility and completing the survey in another language, please visit </a:t>
            </a:r>
            <a:r>
              <a:rPr lang="en-GB" sz="1100" dirty="0">
                <a:latin typeface="Arial"/>
                <a:ea typeface="+mn-lt"/>
                <a:cs typeface="+mn-lt"/>
                <a:hlinkClick r:id="rId5">
                  <a:extLst>
                    <a:ext uri="{A12FA001-AC4F-418D-AE19-62706E023703}">
                      <ahyp:hlinkClr xmlns:ahyp="http://schemas.microsoft.com/office/drawing/2018/hyperlinkcolor" val="tx"/>
                    </a:ext>
                  </a:extLst>
                </a:hlinkClick>
              </a:rPr>
              <a:t>www.diabetessurvey.co.uk/accessibility-and-language</a:t>
            </a:r>
            <a:r>
              <a:rPr lang="en-GB" sz="1100" dirty="0">
                <a:latin typeface="Arial"/>
                <a:ea typeface="+mn-lt"/>
                <a:cs typeface="+mn-lt"/>
              </a:rPr>
              <a:t>.</a:t>
            </a:r>
            <a:endParaRPr lang="en-GB" sz="1100" dirty="0">
              <a:ea typeface="+mn-lt"/>
            </a:endParaRPr>
          </a:p>
          <a:p>
            <a:pPr fontAlgn="base">
              <a:spcBef>
                <a:spcPts val="600"/>
              </a:spcBef>
            </a:pPr>
            <a:r>
              <a:rPr lang="en-GB" sz="1100" dirty="0">
                <a:latin typeface="Arial"/>
                <a:cs typeface="Arial"/>
              </a:rPr>
              <a:t>The survey is anonymous and all personal data will be kept safe. For more information about the use and protection of data, please visit </a:t>
            </a:r>
            <a:r>
              <a:rPr lang="en-GB" sz="1100" dirty="0">
                <a:latin typeface="Arial"/>
                <a:cs typeface="Arial"/>
                <a:hlinkClick r:id="rId6">
                  <a:extLst>
                    <a:ext uri="{A12FA001-AC4F-418D-AE19-62706E023703}">
                      <ahyp:hlinkClr xmlns:ahyp="http://schemas.microsoft.com/office/drawing/2018/hyperlinkcolor" val="tx"/>
                    </a:ext>
                  </a:extLst>
                </a:hlinkClick>
              </a:rPr>
              <a:t>www.diabetessurvey.co.uk/confidentiality-and-data-protection</a:t>
            </a:r>
            <a:r>
              <a:rPr lang="en-GB" sz="1100" dirty="0">
                <a:latin typeface="Arial"/>
                <a:cs typeface="Arial"/>
              </a:rPr>
              <a:t>.</a:t>
            </a:r>
          </a:p>
          <a:p>
            <a:pPr fontAlgn="base">
              <a:spcBef>
                <a:spcPts val="600"/>
              </a:spcBef>
            </a:pPr>
            <a:r>
              <a:rPr lang="en-GB" sz="1100" dirty="0">
                <a:latin typeface="Arial"/>
                <a:cs typeface="Arial"/>
              </a:rPr>
              <a:t>The results of the survey will be available in Autumn 2024.</a:t>
            </a:r>
            <a:endParaRPr lang="en-GB" sz="1100" dirty="0">
              <a:latin typeface="Arial" panose="020B0604020202020204" pitchFamily="34" charset="0"/>
              <a:cs typeface="Arial" panose="020B0604020202020204" pitchFamily="34" charset="0"/>
            </a:endParaRPr>
          </a:p>
          <a:p>
            <a:pPr fontAlgn="base">
              <a:spcBef>
                <a:spcPts val="600"/>
              </a:spcBef>
            </a:pPr>
            <a:r>
              <a:rPr lang="en-GB" sz="1100" dirty="0">
                <a:latin typeface="Arial"/>
                <a:cs typeface="Arial"/>
              </a:rPr>
              <a:t>For more information about the survey and how to access help completing it, please visit </a:t>
            </a:r>
            <a:r>
              <a:rPr lang="en-GB" sz="1100" dirty="0">
                <a:latin typeface="Arial"/>
                <a:cs typeface="Arial"/>
                <a:hlinkClick r:id="rId7">
                  <a:extLst>
                    <a:ext uri="{A12FA001-AC4F-418D-AE19-62706E023703}">
                      <ahyp:hlinkClr xmlns:ahyp="http://schemas.microsoft.com/office/drawing/2018/hyperlinkcolor" val="tx"/>
                    </a:ext>
                  </a:extLst>
                </a:hlinkClick>
              </a:rPr>
              <a:t>www.diabetessurvey.co.uk</a:t>
            </a:r>
            <a:r>
              <a:rPr lang="en-GB" sz="1100" dirty="0">
                <a:latin typeface="Arial"/>
                <a:cs typeface="Arial"/>
              </a:rPr>
              <a:t>. </a:t>
            </a:r>
            <a:endParaRPr lang="en-GB" sz="11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77F9F82-8D2B-D289-F6F2-09F2C40A2764}"/>
              </a:ext>
            </a:extLst>
          </p:cNvPr>
          <p:cNvSpPr/>
          <p:nvPr/>
        </p:nvSpPr>
        <p:spPr>
          <a:xfrm>
            <a:off x="5636313" y="1623172"/>
            <a:ext cx="6345378" cy="4528561"/>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9C739632-8D01-22FA-B42B-CBF7C44C0583}"/>
              </a:ext>
            </a:extLst>
          </p:cNvPr>
          <p:cNvPicPr>
            <a:picLocks noChangeAspect="1"/>
          </p:cNvPicPr>
          <p:nvPr/>
        </p:nvPicPr>
        <p:blipFill>
          <a:blip r:embed="rId8"/>
          <a:srcRect/>
          <a:stretch/>
        </p:blipFill>
        <p:spPr>
          <a:xfrm>
            <a:off x="5927638" y="2372990"/>
            <a:ext cx="5758287" cy="3074984"/>
          </a:xfrm>
          <a:prstGeom prst="rect">
            <a:avLst/>
          </a:prstGeom>
        </p:spPr>
      </p:pic>
    </p:spTree>
    <p:extLst>
      <p:ext uri="{BB962C8B-B14F-4D97-AF65-F5344CB8AC3E}">
        <p14:creationId xmlns:p14="http://schemas.microsoft.com/office/powerpoint/2010/main" val="255832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22207"/>
            <a:ext cx="11404154" cy="865186"/>
          </a:xfrm>
        </p:spPr>
        <p:txBody>
          <a:bodyPr/>
          <a:lstStyle/>
          <a:p>
            <a:r>
              <a:rPr lang="en-GB" spc="-40" dirty="0">
                <a:solidFill>
                  <a:schemeClr val="accent1"/>
                </a:solidFill>
              </a:rPr>
              <a:t>NEWSLETTER COPY</a:t>
            </a:r>
          </a:p>
        </p:txBody>
      </p:sp>
      <p:sp>
        <p:nvSpPr>
          <p:cNvPr id="8" name="TextBox 7">
            <a:extLst>
              <a:ext uri="{FF2B5EF4-FFF2-40B4-BE49-F238E27FC236}">
                <a16:creationId xmlns:a16="http://schemas.microsoft.com/office/drawing/2014/main" id="{FC9F43AE-4A47-A6CD-E196-E5EB694C4B61}"/>
              </a:ext>
            </a:extLst>
          </p:cNvPr>
          <p:cNvSpPr txBox="1"/>
          <p:nvPr/>
        </p:nvSpPr>
        <p:spPr>
          <a:xfrm>
            <a:off x="336772" y="1072553"/>
            <a:ext cx="11518455" cy="523220"/>
          </a:xfrm>
          <a:prstGeom prst="rect">
            <a:avLst/>
          </a:prstGeom>
          <a:noFill/>
        </p:spPr>
        <p:txBody>
          <a:bodyPr wrap="square">
            <a:spAutoFit/>
          </a:bodyPr>
          <a:lstStyle/>
          <a:p>
            <a:r>
              <a:rPr lang="en-US" sz="1400" kern="100" dirty="0">
                <a:effectLst/>
                <a:latin typeface="+mj-lt"/>
                <a:ea typeface="Calibri" panose="020F0502020204030204" pitchFamily="34" charset="0"/>
                <a:cs typeface="Arial" panose="020B0604020202020204" pitchFamily="34" charset="0"/>
              </a:rPr>
              <a:t>Newsletter copy can be used in public facing newsletters or shared with partner organisations that have agreed to help raise awareness of the survey</a:t>
            </a:r>
            <a:r>
              <a:rPr lang="en-GB" sz="1400" kern="100" dirty="0">
                <a:latin typeface="+mj-lt"/>
                <a:ea typeface="Calibri" panose="020F0502020204030204" pitchFamily="34" charset="0"/>
                <a:cs typeface="Arial" panose="020B0604020202020204" pitchFamily="34" charset="0"/>
              </a:rPr>
              <a:t>.</a:t>
            </a:r>
            <a:endParaRPr lang="en-GB" sz="1400" kern="100" dirty="0">
              <a:effectLst/>
              <a:latin typeface="+mj-lt"/>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1CC6B31-F157-B3AA-4427-4FC4FA455327}"/>
              </a:ext>
            </a:extLst>
          </p:cNvPr>
          <p:cNvSpPr/>
          <p:nvPr/>
        </p:nvSpPr>
        <p:spPr>
          <a:xfrm>
            <a:off x="358543" y="1710733"/>
            <a:ext cx="11360612" cy="4535084"/>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400" b="1" dirty="0">
                <a:solidFill>
                  <a:schemeClr val="tx1"/>
                </a:solidFill>
                <a:latin typeface="Arial"/>
                <a:cs typeface="Arial"/>
              </a:rPr>
              <a:t>National Diabetes Experience Survey 2024</a:t>
            </a:r>
          </a:p>
          <a:p>
            <a:pPr fontAlgn="base">
              <a:spcBef>
                <a:spcPts val="600"/>
              </a:spcBef>
            </a:pPr>
            <a:r>
              <a:rPr lang="en-GB" sz="1400" dirty="0">
                <a:solidFill>
                  <a:schemeClr val="tx1"/>
                </a:solidFill>
                <a:latin typeface="Arial"/>
                <a:cs typeface="Arial"/>
              </a:rPr>
              <a:t>The National Diabetes Experience Survey is a new survey which gives people living with type 1 or type 2 diabetes in England the opportunity to feedback on their experiences. NHS England will use the findings to understand and improve experience of NHS care and self-management for people living with diabetes. The survey has also been designed to help local diabetes services make improvements based on what really matters to people living with diabetes. </a:t>
            </a:r>
          </a:p>
          <a:p>
            <a:pPr fontAlgn="base">
              <a:spcBef>
                <a:spcPts val="600"/>
              </a:spcBef>
            </a:pPr>
            <a:r>
              <a:rPr lang="en-GB" sz="1400" dirty="0">
                <a:solidFill>
                  <a:schemeClr val="tx1"/>
                </a:solidFill>
                <a:effectLst/>
                <a:latin typeface="Arial" panose="020B0604020202020204" pitchFamily="34" charset="0"/>
                <a:ea typeface="Calibri" panose="020F0502020204030204" pitchFamily="34" charset="0"/>
              </a:rPr>
              <a:t>From 18</a:t>
            </a:r>
            <a:r>
              <a:rPr lang="en-GB" sz="1400" baseline="30000" dirty="0">
                <a:solidFill>
                  <a:schemeClr val="tx1"/>
                </a:solidFill>
                <a:effectLst/>
                <a:latin typeface="Arial" panose="020B0604020202020204" pitchFamily="34" charset="0"/>
                <a:ea typeface="Calibri" panose="020F0502020204030204" pitchFamily="34" charset="0"/>
              </a:rPr>
              <a:t>th</a:t>
            </a:r>
            <a:r>
              <a:rPr lang="en-GB" sz="1400" dirty="0">
                <a:solidFill>
                  <a:schemeClr val="tx1"/>
                </a:solidFill>
                <a:effectLst/>
                <a:latin typeface="Arial" panose="020B0604020202020204" pitchFamily="34" charset="0"/>
                <a:ea typeface="Calibri" panose="020F0502020204030204" pitchFamily="34" charset="0"/>
              </a:rPr>
              <a:t> March 2024, around 100,000 people living with diabetes will be randomly selected and invited to take part in the survey by letter and text message. </a:t>
            </a:r>
            <a:r>
              <a:rPr lang="en-GB" sz="1400" dirty="0">
                <a:solidFill>
                  <a:schemeClr val="tx1"/>
                </a:solidFill>
                <a:latin typeface="Arial" panose="020B0604020202020204" pitchFamily="34" charset="0"/>
                <a:ea typeface="Calibri" panose="020F0502020204030204" pitchFamily="34" charset="0"/>
              </a:rPr>
              <a:t>NHS England</a:t>
            </a:r>
            <a:r>
              <a:rPr lang="en-GB" sz="1400" dirty="0">
                <a:solidFill>
                  <a:schemeClr val="tx1"/>
                </a:solidFill>
                <a:effectLst/>
                <a:latin typeface="Arial" panose="020B0604020202020204" pitchFamily="34" charset="0"/>
                <a:ea typeface="Calibri" panose="020F0502020204030204" pitchFamily="34" charset="0"/>
              </a:rPr>
              <a:t> need as many people as possible to respond to the invite so that the results reflect the views of different people living with diabetes. </a:t>
            </a:r>
          </a:p>
          <a:p>
            <a:pPr fontAlgn="base">
              <a:spcBef>
                <a:spcPts val="600"/>
              </a:spcBef>
            </a:pPr>
            <a:r>
              <a:rPr lang="en-GB" sz="1400" dirty="0">
                <a:solidFill>
                  <a:schemeClr val="tx1"/>
                </a:solidFill>
                <a:latin typeface="Arial"/>
                <a:cs typeface="Arial"/>
              </a:rPr>
              <a:t>If you receive an invitation, please don’t miss your opportunity to take part in the survey and share your experiences. If you need support completing the survey or need it made available in another language, you can call the free helpline number </a:t>
            </a:r>
            <a:r>
              <a:rPr lang="en-GB" sz="1400" b="0" dirty="0">
                <a:solidFill>
                  <a:schemeClr val="tx1"/>
                </a:solidFill>
                <a:effectLst/>
                <a:latin typeface="arial" panose="020B0604020202020204" pitchFamily="34" charset="0"/>
              </a:rPr>
              <a:t>0800 470 2983</a:t>
            </a:r>
            <a:r>
              <a:rPr lang="en-GB" sz="1400" b="0" dirty="0">
                <a:solidFill>
                  <a:schemeClr val="tx1"/>
                </a:solidFill>
                <a:effectLst/>
                <a:latin typeface="Arial"/>
                <a:ea typeface="+mn-lt"/>
                <a:cs typeface="+mn-lt"/>
              </a:rPr>
              <a:t>, </a:t>
            </a:r>
            <a:r>
              <a:rPr lang="en-GB" sz="1400" dirty="0">
                <a:solidFill>
                  <a:schemeClr val="tx1"/>
                </a:solidFill>
                <a:latin typeface="Arial"/>
                <a:ea typeface="+mn-lt"/>
                <a:cs typeface="+mn-lt"/>
              </a:rPr>
              <a:t>email </a:t>
            </a:r>
            <a:r>
              <a:rPr lang="en-GB" sz="1400" u="sng" dirty="0">
                <a:solidFill>
                  <a:schemeClr val="tx1"/>
                </a:solidFill>
                <a:latin typeface="+mj-lt"/>
              </a:rPr>
              <a:t>diabetessurvey@ipsos.com</a:t>
            </a:r>
            <a:r>
              <a:rPr lang="en-GB" sz="1400" b="0" dirty="0">
                <a:solidFill>
                  <a:schemeClr val="tx1"/>
                </a:solidFill>
                <a:effectLst/>
                <a:latin typeface="arial" panose="020B0604020202020204" pitchFamily="34" charset="0"/>
              </a:rPr>
              <a:t> </a:t>
            </a:r>
            <a:r>
              <a:rPr lang="en-GB" sz="1400" dirty="0">
                <a:solidFill>
                  <a:schemeClr val="tx1"/>
                </a:solidFill>
                <a:latin typeface="Arial"/>
                <a:cs typeface="Arial"/>
              </a:rPr>
              <a:t>or visit </a:t>
            </a:r>
            <a:r>
              <a:rPr lang="en-GB" sz="1400" dirty="0">
                <a:solidFill>
                  <a:schemeClr val="tx1"/>
                </a:solidFill>
                <a:latin typeface="Arial"/>
                <a:ea typeface="+mn-lt"/>
                <a:cs typeface="+mn-lt"/>
                <a:hlinkClick r:id="rId3">
                  <a:extLst>
                    <a:ext uri="{A12FA001-AC4F-418D-AE19-62706E023703}">
                      <ahyp:hlinkClr xmlns:ahyp="http://schemas.microsoft.com/office/drawing/2018/hyperlinkcolor" val="tx"/>
                    </a:ext>
                  </a:extLst>
                </a:hlinkClick>
              </a:rPr>
              <a:t>www.diabetessurvey.co.uk/accessibility-and-language</a:t>
            </a:r>
            <a:r>
              <a:rPr lang="en-GB" sz="1400" dirty="0">
                <a:solidFill>
                  <a:schemeClr val="tx1"/>
                </a:solidFill>
                <a:latin typeface="Arial"/>
                <a:ea typeface="+mn-lt"/>
                <a:cs typeface="+mn-lt"/>
              </a:rPr>
              <a:t>. </a:t>
            </a:r>
            <a:endParaRPr lang="en-GB" sz="1400" dirty="0">
              <a:solidFill>
                <a:schemeClr val="tx1"/>
              </a:solidFill>
              <a:ea typeface="+mn-lt"/>
            </a:endParaRPr>
          </a:p>
          <a:p>
            <a:pPr fontAlgn="base">
              <a:spcBef>
                <a:spcPts val="600"/>
              </a:spcBef>
            </a:pPr>
            <a:r>
              <a:rPr lang="en-GB" sz="1400" dirty="0">
                <a:solidFill>
                  <a:schemeClr val="tx1"/>
                </a:solidFill>
                <a:latin typeface="Arial"/>
                <a:cs typeface="Arial"/>
              </a:rPr>
              <a:t>This is the first time the survey has been run. Until now, there has not been a national survey of this scale for people living with diabetes in England. This is an exciting new opportunity to help diabetes services make improvements based on what really matters to people.</a:t>
            </a:r>
          </a:p>
          <a:p>
            <a:pPr fontAlgn="base">
              <a:spcBef>
                <a:spcPts val="600"/>
              </a:spcBef>
            </a:pPr>
            <a:r>
              <a:rPr lang="en-GB" sz="1400" dirty="0">
                <a:solidFill>
                  <a:schemeClr val="tx1"/>
                </a:solidFill>
                <a:latin typeface="Arial" panose="020B0604020202020204" pitchFamily="34" charset="0"/>
                <a:cs typeface="Arial" panose="020B0604020202020204" pitchFamily="34" charset="0"/>
              </a:rPr>
              <a:t>NHS England have </a:t>
            </a:r>
            <a:r>
              <a:rPr lang="en-GB" sz="1400" b="0" dirty="0">
                <a:solidFill>
                  <a:schemeClr val="tx1"/>
                </a:solidFill>
                <a:effectLst/>
                <a:latin typeface="arial" panose="020B0604020202020204" pitchFamily="34" charset="0"/>
              </a:rPr>
              <a:t>collaborated closely with people living with type 1 and type 2 diabetes, carers of those living with diabetes, healthcare professionals, and local providers to develop this survey.</a:t>
            </a:r>
            <a:r>
              <a:rPr lang="en-GB" sz="1400" b="0" dirty="0">
                <a:solidFill>
                  <a:schemeClr val="tx1"/>
                </a:solidFill>
                <a:effectLst/>
                <a:latin typeface="Arial" panose="020B0604020202020204" pitchFamily="34" charset="0"/>
                <a:cs typeface="Arial" panose="020B0604020202020204" pitchFamily="34" charset="0"/>
              </a:rPr>
              <a:t> </a:t>
            </a:r>
            <a:r>
              <a:rPr lang="en-GB" sz="1400" b="0" dirty="0">
                <a:solidFill>
                  <a:schemeClr val="tx1"/>
                </a:solidFill>
                <a:effectLst/>
                <a:latin typeface="arial" panose="020B0604020202020204" pitchFamily="34" charset="0"/>
              </a:rPr>
              <a:t>This collaboration ensures that the survey remains relevant, accessible, and impactful for people living with diabetes.</a:t>
            </a:r>
            <a:endParaRPr lang="en-GB" sz="1400" dirty="0">
              <a:solidFill>
                <a:schemeClr val="tx1"/>
              </a:solidFill>
              <a:latin typeface="Arial" panose="020B0604020202020204" pitchFamily="34" charset="0"/>
              <a:cs typeface="Arial" panose="020B0604020202020204" pitchFamily="34" charset="0"/>
            </a:endParaRPr>
          </a:p>
          <a:p>
            <a:pPr fontAlgn="base">
              <a:spcBef>
                <a:spcPts val="600"/>
              </a:spcBef>
            </a:pPr>
            <a:r>
              <a:rPr lang="en-GB" sz="1400" b="0" dirty="0">
                <a:solidFill>
                  <a:schemeClr val="tx1"/>
                </a:solidFill>
                <a:effectLst/>
                <a:latin typeface="arial" panose="020B0604020202020204" pitchFamily="34" charset="0"/>
              </a:rPr>
              <a:t>For more information on how we accessed and use data, please visit </a:t>
            </a:r>
            <a:r>
              <a:rPr lang="en-GB" sz="1400" b="0" dirty="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www.diabetessurvey.co.uk/confidentiality-and-data-protection</a:t>
            </a:r>
            <a:r>
              <a:rPr lang="en-GB" sz="1400" b="0" dirty="0">
                <a:solidFill>
                  <a:schemeClr val="tx1"/>
                </a:solidFill>
                <a:effectLst/>
                <a:latin typeface="arial" panose="020B0604020202020204" pitchFamily="34" charset="0"/>
              </a:rPr>
              <a:t>. </a:t>
            </a:r>
            <a:endParaRPr lang="en-GB" sz="1400" b="0" dirty="0">
              <a:solidFill>
                <a:schemeClr val="tx1"/>
              </a:solidFill>
              <a:effectLst/>
              <a:latin typeface="Arial"/>
              <a:cs typeface="Arial"/>
            </a:endParaRPr>
          </a:p>
          <a:p>
            <a:pPr fontAlgn="base">
              <a:spcBef>
                <a:spcPts val="600"/>
              </a:spcBef>
            </a:pPr>
            <a:r>
              <a:rPr lang="en-GB" sz="1400" dirty="0">
                <a:solidFill>
                  <a:schemeClr val="tx1"/>
                </a:solidFill>
                <a:latin typeface="Arial"/>
                <a:cs typeface="Arial"/>
              </a:rPr>
              <a:t>For more information about the survey and other ways to provide feedback on diabetes care, please visit </a:t>
            </a:r>
            <a:r>
              <a:rPr lang="en-GB" sz="1400" u="sng" dirty="0">
                <a:solidFill>
                  <a:schemeClr val="tx1"/>
                </a:solidFill>
                <a:latin typeface="Arial"/>
                <a:cs typeface="Arial"/>
                <a:hlinkClick r:id="rId5">
                  <a:extLst>
                    <a:ext uri="{A12FA001-AC4F-418D-AE19-62706E023703}">
                      <ahyp:hlinkClr xmlns:ahyp="http://schemas.microsoft.com/office/drawing/2018/hyperlinkcolor" val="tx"/>
                    </a:ext>
                  </a:extLst>
                </a:hlinkClick>
              </a:rPr>
              <a:t>www.diabetessurvey.co.uk</a:t>
            </a:r>
            <a:r>
              <a:rPr lang="en-GB" sz="1400" u="sng" dirty="0">
                <a:solidFill>
                  <a:schemeClr val="tx1"/>
                </a:solidFill>
                <a:latin typeface="Arial"/>
                <a:cs typeface="Arial"/>
              </a:rPr>
              <a:t>.</a:t>
            </a:r>
          </a:p>
        </p:txBody>
      </p:sp>
    </p:spTree>
    <p:extLst>
      <p:ext uri="{BB962C8B-B14F-4D97-AF65-F5344CB8AC3E}">
        <p14:creationId xmlns:p14="http://schemas.microsoft.com/office/powerpoint/2010/main" val="422077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6" ma:contentTypeDescription="Create a new document." ma:contentTypeScope="" ma:versionID="d769e26ac32f01c2c849f327b6f8b272">
  <xsd:schema xmlns:xsd="http://www.w3.org/2001/XMLSchema" xmlns:xs="http://www.w3.org/2001/XMLSchema" xmlns:p="http://schemas.microsoft.com/office/2006/metadata/properties" xmlns:ns2="934b752f-f0a5-467f-a0e4-008a617d2331" xmlns:ns3="cb1d5027-a3ac-4441-b759-ea0e5f912ecd" xmlns:ns4="cccaf3ac-2de9-44d4-aa31-54302fceb5f7" targetNamespace="http://schemas.microsoft.com/office/2006/metadata/properties" ma:root="true" ma:fieldsID="26aab10f286b4a34994b90a074b54a45" ns2:_="" ns3:_="" ns4:_="">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0757425F-6187-4CAC-9AFC-316B416DB7D3}">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2B3C52-C4E5-4003-8240-632FDE102EAB}">
  <ds:schemaRefs>
    <ds:schemaRef ds:uri="http://schemas.openxmlformats.org/package/2006/metadata/core-properties"/>
    <ds:schemaRef ds:uri="http://purl.org/dc/terms/"/>
    <ds:schemaRef ds:uri="934b752f-f0a5-467f-a0e4-008a617d2331"/>
    <ds:schemaRef ds:uri="http://purl.org/dc/dcmitype/"/>
    <ds:schemaRef ds:uri="http://schemas.microsoft.com/office/2006/documentManagement/types"/>
    <ds:schemaRef ds:uri="http://www.w3.org/XML/1998/namespace"/>
    <ds:schemaRef ds:uri="cb1d5027-a3ac-4441-b759-ea0e5f912ecd"/>
    <ds:schemaRef ds:uri="http://schemas.microsoft.com/office/infopath/2007/PartnerControls"/>
    <ds:schemaRef ds:uri="cccaf3ac-2de9-44d4-aa31-54302fceb5f7"/>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6638</Words>
  <Application>Microsoft Office PowerPoint</Application>
  <PresentationFormat>Widescreen</PresentationFormat>
  <Paragraphs>332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NHSD-Refresh-Theme-NOV1120B</vt:lpstr>
      <vt:lpstr>National Diabetes Experience Survey 2024</vt:lpstr>
      <vt:lpstr>CONTENTS</vt:lpstr>
      <vt:lpstr>ABOUT THIS TOOLKIT</vt:lpstr>
      <vt:lpstr>ABOUT THE SURVEY</vt:lpstr>
      <vt:lpstr>SURVEY AIMS &amp; QUESTIONNAIRE</vt:lpstr>
      <vt:lpstr>KEY MESSAGES</vt:lpstr>
      <vt:lpstr>POSTER</vt:lpstr>
      <vt:lpstr>WEBSITE COPY</vt:lpstr>
      <vt:lpstr>NEWSLETTER COPY</vt:lpstr>
      <vt:lpstr>BLOG COPY</vt:lpstr>
      <vt:lpstr>ADVISORY GROUP QUOTES</vt:lpstr>
      <vt:lpstr>ADVISORY GROUP QUOTES</vt:lpstr>
      <vt:lpstr>SOCIAL MEDIA CONTENT</vt:lpstr>
      <vt:lpstr>X (Twitter) / INSTAGRAM</vt:lpstr>
      <vt:lpstr>LinkedIn</vt:lpstr>
      <vt:lpstr>FACEBOOK</vt:lpstr>
      <vt:lpstr>NHS ENGLAND BLOG</vt:lpstr>
      <vt:lpstr>VIDEOS</vt:lpstr>
      <vt:lpstr>ICONS</vt:lpstr>
      <vt:lpstr>FAQs</vt:lpstr>
      <vt:lpstr>FAQs</vt:lpstr>
      <vt:lpstr>FAQs</vt:lpstr>
      <vt:lpstr>FAQs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Nina Makojnik</cp:lastModifiedBy>
  <cp:revision>9</cp:revision>
  <dcterms:created xsi:type="dcterms:W3CDTF">2020-11-30T10:49:03Z</dcterms:created>
  <dcterms:modified xsi:type="dcterms:W3CDTF">2024-03-27T13:01:01Z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_dlc_DocIdItemGuid">
    <vt:lpwstr>56579ddb-1cdf-4035-9a3d-2da04fab6c26</vt:lpwstr>
  </property>
  <property fmtid="{D5CDD505-2E9C-101B-9397-08002B2CF9AE}" pid="4" name="MediaServiceImageTags">
    <vt:lpwstr/>
  </property>
</Properties>
</file>